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84" r:id="rId7"/>
    <p:sldId id="285" r:id="rId8"/>
    <p:sldId id="274" r:id="rId9"/>
    <p:sldId id="275" r:id="rId10"/>
    <p:sldId id="260" r:id="rId11"/>
    <p:sldId id="273" r:id="rId12"/>
    <p:sldId id="289" r:id="rId13"/>
    <p:sldId id="287" r:id="rId14"/>
    <p:sldId id="286" r:id="rId15"/>
    <p:sldId id="276" r:id="rId16"/>
    <p:sldId id="277" r:id="rId17"/>
    <p:sldId id="291" r:id="rId18"/>
    <p:sldId id="278" r:id="rId19"/>
    <p:sldId id="269" r:id="rId20"/>
    <p:sldId id="271" r:id="rId21"/>
    <p:sldId id="261" r:id="rId22"/>
    <p:sldId id="272" r:id="rId23"/>
    <p:sldId id="262" r:id="rId24"/>
    <p:sldId id="288" r:id="rId25"/>
    <p:sldId id="263" r:id="rId26"/>
    <p:sldId id="264" r:id="rId27"/>
    <p:sldId id="265" r:id="rId28"/>
    <p:sldId id="280" r:id="rId29"/>
    <p:sldId id="266" r:id="rId30"/>
    <p:sldId id="279" r:id="rId31"/>
    <p:sldId id="281" r:id="rId32"/>
    <p:sldId id="282" r:id="rId33"/>
    <p:sldId id="290" r:id="rId34"/>
    <p:sldId id="268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45" autoAdjust="0"/>
  </p:normalViewPr>
  <p:slideViewPr>
    <p:cSldViewPr>
      <p:cViewPr varScale="1">
        <p:scale>
          <a:sx n="105" d="100"/>
          <a:sy n="105" d="100"/>
        </p:scale>
        <p:origin x="14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B477-B879-490E-BBF9-A9019CD524CB}" type="datetimeFigureOut">
              <a:rPr lang="cs-CZ" smtClean="0"/>
              <a:pPr/>
              <a:t>10.01.2024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3643-9825-47EB-BB18-265E31B6DE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B477-B879-490E-BBF9-A9019CD524CB}" type="datetimeFigureOut">
              <a:rPr lang="cs-CZ" smtClean="0"/>
              <a:pPr/>
              <a:t>10.01.2024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3643-9825-47EB-BB18-265E31B6DE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B477-B879-490E-BBF9-A9019CD524CB}" type="datetimeFigureOut">
              <a:rPr lang="cs-CZ" smtClean="0"/>
              <a:pPr/>
              <a:t>10.01.2024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3643-9825-47EB-BB18-265E31B6DE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B477-B879-490E-BBF9-A9019CD524CB}" type="datetimeFigureOut">
              <a:rPr lang="cs-CZ" smtClean="0"/>
              <a:pPr/>
              <a:t>10.01.2024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3643-9825-47EB-BB18-265E31B6DE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B477-B879-490E-BBF9-A9019CD524CB}" type="datetimeFigureOut">
              <a:rPr lang="cs-CZ" smtClean="0"/>
              <a:pPr/>
              <a:t>10.01.2024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3643-9825-47EB-BB18-265E31B6DE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B477-B879-490E-BBF9-A9019CD524CB}" type="datetimeFigureOut">
              <a:rPr lang="cs-CZ" smtClean="0"/>
              <a:pPr/>
              <a:t>10.01.2024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3643-9825-47EB-BB18-265E31B6DE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B477-B879-490E-BBF9-A9019CD524CB}" type="datetimeFigureOut">
              <a:rPr lang="cs-CZ" smtClean="0"/>
              <a:pPr/>
              <a:t>10.01.2024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3643-9825-47EB-BB18-265E31B6DE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B477-B879-490E-BBF9-A9019CD524CB}" type="datetimeFigureOut">
              <a:rPr lang="cs-CZ" smtClean="0"/>
              <a:pPr/>
              <a:t>10.01.2024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3643-9825-47EB-BB18-265E31B6DE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B477-B879-490E-BBF9-A9019CD524CB}" type="datetimeFigureOut">
              <a:rPr lang="cs-CZ" smtClean="0"/>
              <a:pPr/>
              <a:t>10.01.2024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3643-9825-47EB-BB18-265E31B6DE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B477-B879-490E-BBF9-A9019CD524CB}" type="datetimeFigureOut">
              <a:rPr lang="cs-CZ" smtClean="0"/>
              <a:pPr/>
              <a:t>10.01.2024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3643-9825-47EB-BB18-265E31B6DE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B477-B879-490E-BBF9-A9019CD524CB}" type="datetimeFigureOut">
              <a:rPr lang="cs-CZ" smtClean="0"/>
              <a:pPr/>
              <a:t>10.01.2024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3643-9825-47EB-BB18-265E31B6DE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B477-B879-490E-BBF9-A9019CD524CB}" type="datetimeFigureOut">
              <a:rPr lang="cs-CZ" smtClean="0"/>
              <a:pPr/>
              <a:t>10.01.2024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3643-9825-47EB-BB18-265E31B6DED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hlaskynastredni.cz/" TargetMode="External"/><Relationship Id="rId2" Type="http://schemas.openxmlformats.org/officeDocument/2006/relationships/hyperlink" Target="https://www.msmt.cz/vzdelavani/stredni-vzdelavani/prijimani-na-stredni-skoly-a-konzervato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mat.cz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vzdelavani/stredni-vzdelavani/prijimani-na-stredni-skoly-a-konzervatore" TargetMode="External"/><Relationship Id="rId2" Type="http://schemas.openxmlformats.org/officeDocument/2006/relationships/hyperlink" Target="http://www.zshrabov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mat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koly.cz/" TargetMode="External"/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hlaskynastredni.cz/" TargetMode="External"/><Relationship Id="rId2" Type="http://schemas.openxmlformats.org/officeDocument/2006/relationships/hyperlink" Target="https://www.msmt.cz/vzdelavani/stredni-vzdelavani/prijimani-na-stredni-skoly-a-konzervato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mat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u="sng" dirty="0" smtClean="0"/>
              <a:t/>
            </a:r>
            <a:br>
              <a:rPr lang="cs-CZ" b="1" i="1" u="sng" dirty="0" smtClean="0"/>
            </a:br>
            <a:r>
              <a:rPr lang="cs-CZ" b="1" i="1" u="sng" dirty="0"/>
              <a:t/>
            </a:r>
            <a:br>
              <a:rPr lang="cs-CZ" b="1" i="1" u="sng" dirty="0"/>
            </a:br>
            <a:r>
              <a:rPr lang="cs-CZ" b="1" i="1" u="sng" dirty="0" smtClean="0"/>
              <a:t/>
            </a:r>
            <a:br>
              <a:rPr lang="cs-CZ" b="1" i="1" u="sng" dirty="0" smtClean="0"/>
            </a:br>
            <a:r>
              <a:rPr lang="cs-CZ" b="1" i="1" u="sng" dirty="0" smtClean="0"/>
              <a:t>Informace </a:t>
            </a:r>
            <a:r>
              <a:rPr lang="cs-CZ" b="1" i="1" u="sng" dirty="0"/>
              <a:t>pro rodiče vycházejících </a:t>
            </a:r>
            <a:r>
              <a:rPr lang="cs-CZ" b="1" i="1" u="sng" dirty="0" smtClean="0"/>
              <a:t>žáků</a:t>
            </a:r>
            <a:br>
              <a:rPr lang="cs-CZ" b="1" i="1" u="sng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1" i="1" dirty="0"/>
              <a:t> </a:t>
            </a:r>
            <a:r>
              <a:rPr lang="cs-CZ" b="1" i="1" u="sng" dirty="0" smtClean="0"/>
              <a:t>Školní rok: 2023/2024</a:t>
            </a:r>
            <a:br>
              <a:rPr lang="cs-CZ" b="1" i="1" u="sng" dirty="0" smtClean="0"/>
            </a:br>
            <a:r>
              <a:rPr lang="cs-CZ" b="1" i="1" u="sng" dirty="0" smtClean="0"/>
              <a:t/>
            </a:r>
            <a:br>
              <a:rPr lang="cs-CZ" b="1" i="1" u="sng" dirty="0" smtClean="0"/>
            </a:br>
            <a:r>
              <a:rPr lang="cs-CZ" b="1" i="1" u="sng" dirty="0"/>
              <a:t/>
            </a:r>
            <a:br>
              <a:rPr lang="cs-CZ" b="1" i="1" u="sng" dirty="0"/>
            </a:br>
            <a:r>
              <a:rPr lang="cs-CZ" b="1" i="1" u="sng" dirty="0" smtClean="0"/>
              <a:t>pro školní rok 2024/2025</a:t>
            </a:r>
            <a:r>
              <a:rPr lang="cs-CZ" b="1" i="1" dirty="0"/>
              <a:t> 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dirty="0" smtClean="0"/>
              <a:t>Kritéria přijímacího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Vyhlášení </a:t>
            </a:r>
            <a:r>
              <a:rPr lang="cs-CZ" sz="2000" b="1" dirty="0"/>
              <a:t>prvního kola přijímacího řízení</a:t>
            </a:r>
            <a:endParaRPr lang="cs-CZ" sz="2000" dirty="0"/>
          </a:p>
          <a:p>
            <a:pPr algn="just"/>
            <a:r>
              <a:rPr lang="cs-CZ" sz="2000" dirty="0"/>
              <a:t>Ředitel školy </a:t>
            </a:r>
            <a:r>
              <a:rPr lang="cs-CZ" sz="2000" b="1" dirty="0"/>
              <a:t>do 31. </a:t>
            </a:r>
            <a:r>
              <a:rPr lang="cs-CZ" sz="2000" b="1" dirty="0" smtClean="0"/>
              <a:t>ledna 2024 </a:t>
            </a:r>
            <a:r>
              <a:rPr lang="cs-CZ" sz="2000" dirty="0"/>
              <a:t>stanoví, zveřejní na veřejně přístupném místě ve škole a způsobem umožňujícím dálkový přístup a předá do informačního systému o přijímacím řízení (dále jen „informační systém“) pro první kolo přijímacího řízení</a:t>
            </a:r>
          </a:p>
          <a:p>
            <a:pPr algn="just"/>
            <a:r>
              <a:rPr lang="cs-CZ" sz="2000" b="1" dirty="0"/>
              <a:t>a)</a:t>
            </a:r>
            <a:r>
              <a:rPr lang="cs-CZ" sz="2000" dirty="0"/>
              <a:t> kritéria přijímání do oboru středního vzdělání a způsob hodnocení jejich splnění,</a:t>
            </a:r>
          </a:p>
          <a:p>
            <a:pPr algn="just"/>
            <a:r>
              <a:rPr lang="cs-CZ" sz="2000" b="1" dirty="0"/>
              <a:t>b)</a:t>
            </a:r>
            <a:r>
              <a:rPr lang="cs-CZ" sz="2000" dirty="0"/>
              <a:t> počet přijímaných uchazečů do oboru středního vzdělání,</a:t>
            </a:r>
          </a:p>
          <a:p>
            <a:pPr algn="just"/>
            <a:r>
              <a:rPr lang="cs-CZ" sz="2000" b="1" dirty="0"/>
              <a:t>c)</a:t>
            </a:r>
            <a:r>
              <a:rPr lang="cs-CZ" sz="2000" dirty="0"/>
              <a:t> způsob a náhradní způsob hodnocení uchazečů podle § 20 odst. 4 školského zákona,</a:t>
            </a:r>
          </a:p>
          <a:p>
            <a:pPr algn="just"/>
            <a:r>
              <a:rPr lang="cs-CZ" sz="2000" b="1" dirty="0"/>
              <a:t>d)</a:t>
            </a:r>
            <a:r>
              <a:rPr lang="cs-CZ" sz="2000" dirty="0"/>
              <a:t> informaci, zda stanovil školní přijímací zkoušku, a informaci o jejím obsahu, formě a rozsahu učiva,</a:t>
            </a:r>
          </a:p>
          <a:p>
            <a:pPr algn="just"/>
            <a:r>
              <a:rPr lang="cs-CZ" sz="2000" b="1" dirty="0"/>
              <a:t>e)</a:t>
            </a:r>
            <a:r>
              <a:rPr lang="cs-CZ" sz="2000" dirty="0"/>
              <a:t> informaci o obsahu a formě talentové zkoušky, pokud je součástí přijímacího řízení, a</a:t>
            </a:r>
          </a:p>
          <a:p>
            <a:pPr algn="just"/>
            <a:r>
              <a:rPr lang="cs-CZ" sz="2000" b="1" dirty="0"/>
              <a:t>f)</a:t>
            </a:r>
            <a:r>
              <a:rPr lang="cs-CZ" sz="2000" dirty="0"/>
              <a:t> informaci o podmínkách zdravotní způsobilosti ke vzdělávání, pokud jsou stanoveny.</a:t>
            </a:r>
          </a:p>
          <a:p>
            <a:endParaRPr lang="cs-CZ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0000"/>
                </a:solidFill>
                <a:cs typeface="Calibri"/>
              </a:rPr>
              <a:t>Nepovinnými náležitostmi vyhlášeného přijímacího řízení jsou</a:t>
            </a:r>
            <a:r>
              <a:rPr lang="cs-CZ" dirty="0" smtClean="0">
                <a:solidFill>
                  <a:srgbClr val="000000"/>
                </a:solidFill>
                <a:cs typeface="Calibri"/>
              </a:rPr>
              <a:t>:</a:t>
            </a:r>
            <a:r>
              <a:rPr lang="cs-CZ" dirty="0">
                <a:solidFill>
                  <a:srgbClr val="000000"/>
                </a:solidFill>
                <a:cs typeface="Calibri"/>
              </a:rPr>
              <a:t/>
            </a:r>
            <a:br>
              <a:rPr lang="cs-CZ" dirty="0">
                <a:solidFill>
                  <a:srgbClr val="000000"/>
                </a:solidFill>
                <a:cs typeface="Calibri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/>
          <a:lstStyle/>
          <a:p>
            <a:pPr marL="0" indent="571500">
              <a:spcAft>
                <a:spcPts val="500"/>
              </a:spcAft>
              <a:buNone/>
            </a:pPr>
            <a:endParaRPr lang="cs-CZ" dirty="0" smtClean="0">
              <a:solidFill>
                <a:srgbClr val="000000"/>
              </a:solidFill>
              <a:cs typeface="Calibri"/>
            </a:endParaRPr>
          </a:p>
          <a:p>
            <a:pPr marL="0" indent="571500" algn="just">
              <a:spcAft>
                <a:spcPts val="500"/>
              </a:spcAft>
              <a:buNone/>
            </a:pPr>
            <a:r>
              <a:rPr lang="cs-CZ" dirty="0" smtClean="0">
                <a:solidFill>
                  <a:srgbClr val="000000"/>
                </a:solidFill>
                <a:cs typeface="Calibri"/>
              </a:rPr>
              <a:t>a</a:t>
            </a:r>
            <a:r>
              <a:rPr lang="cs-CZ" dirty="0">
                <a:solidFill>
                  <a:srgbClr val="000000"/>
                </a:solidFill>
                <a:cs typeface="Calibri"/>
              </a:rPr>
              <a:t>)  </a:t>
            </a:r>
            <a:r>
              <a:rPr lang="cs-CZ" b="1" dirty="0">
                <a:solidFill>
                  <a:srgbClr val="000000"/>
                </a:solidFill>
                <a:cs typeface="Calibri"/>
              </a:rPr>
              <a:t>hodnocení na vysvědčení z předchozího </a:t>
            </a:r>
            <a:r>
              <a:rPr lang="cs-CZ" b="1" dirty="0" smtClean="0">
                <a:solidFill>
                  <a:srgbClr val="000000"/>
                </a:solidFill>
                <a:cs typeface="Calibri"/>
              </a:rPr>
              <a:t>    	  vzdělávání </a:t>
            </a:r>
            <a:r>
              <a:rPr lang="cs-CZ" sz="2800" dirty="0">
                <a:solidFill>
                  <a:srgbClr val="000000"/>
                </a:solidFill>
                <a:cs typeface="Calibri"/>
              </a:rPr>
              <a:t>(vysvědčení, </a:t>
            </a:r>
            <a:r>
              <a:rPr lang="cs-CZ" sz="2800" dirty="0" smtClean="0">
                <a:solidFill>
                  <a:srgbClr val="000000"/>
                </a:solidFill>
                <a:cs typeface="Calibri"/>
              </a:rPr>
              <a:t>výpis </a:t>
            </a:r>
            <a:r>
              <a:rPr lang="cs-CZ" sz="2800" smtClean="0">
                <a:solidFill>
                  <a:srgbClr val="000000"/>
                </a:solidFill>
                <a:cs typeface="Calibri"/>
              </a:rPr>
              <a:t>z vysvědčení</a:t>
            </a:r>
            <a:r>
              <a:rPr lang="cs-CZ" sz="2800" dirty="0" smtClean="0">
                <a:solidFill>
                  <a:srgbClr val="000000"/>
                </a:solidFill>
                <a:cs typeface="Calibri"/>
              </a:rPr>
              <a:t>),</a:t>
            </a:r>
          </a:p>
          <a:p>
            <a:pPr marL="0" indent="571500" algn="just">
              <a:spcAft>
                <a:spcPts val="700"/>
              </a:spcAft>
              <a:buNone/>
            </a:pPr>
            <a:r>
              <a:rPr lang="cs-CZ" dirty="0" smtClean="0">
                <a:solidFill>
                  <a:srgbClr val="000000"/>
                </a:solidFill>
                <a:cs typeface="Calibri"/>
              </a:rPr>
              <a:t>b</a:t>
            </a:r>
            <a:r>
              <a:rPr lang="cs-CZ" dirty="0">
                <a:solidFill>
                  <a:srgbClr val="000000"/>
                </a:solidFill>
                <a:cs typeface="Calibri"/>
              </a:rPr>
              <a:t>)  další skutečnosti, které osvědčují vhodné </a:t>
            </a:r>
            <a:r>
              <a:rPr lang="cs-CZ" dirty="0" smtClean="0">
                <a:solidFill>
                  <a:srgbClr val="000000"/>
                </a:solidFill>
                <a:cs typeface="Calibri"/>
              </a:rPr>
              <a:t> 	  schopnosti</a:t>
            </a:r>
            <a:r>
              <a:rPr lang="cs-CZ" dirty="0">
                <a:solidFill>
                  <a:srgbClr val="000000"/>
                </a:solidFill>
                <a:cs typeface="Calibri"/>
              </a:rPr>
              <a:t>, vědomosti a zájmy uchazeče.</a:t>
            </a:r>
          </a:p>
          <a:p>
            <a:pPr algn="just"/>
            <a:r>
              <a:rPr lang="cs-CZ" dirty="0" smtClean="0"/>
              <a:t>Ředitel SŠ toto zveřejní v kritériích přijímání do 31.1.2024.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7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cs typeface="Calibri"/>
              </a:rPr>
              <a:t>Vyhlášení prvního kola přijímacího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10000"/>
          </a:bodyPr>
          <a:lstStyle/>
          <a:p>
            <a:pPr marL="320040" indent="-320040" algn="just">
              <a:spcAft>
                <a:spcPts val="1500"/>
              </a:spcAft>
            </a:pPr>
            <a:r>
              <a:rPr lang="cs-CZ" sz="3300" dirty="0">
                <a:solidFill>
                  <a:srgbClr val="000000"/>
                </a:solidFill>
                <a:cs typeface="Calibri Light"/>
              </a:rPr>
              <a:t>Kritéria je nutné stanovit velmi podrobně tak, aby došlo </a:t>
            </a:r>
            <a:r>
              <a:rPr lang="cs-CZ" sz="3300" dirty="0" smtClean="0">
                <a:solidFill>
                  <a:srgbClr val="000000"/>
                </a:solidFill>
                <a:cs typeface="Calibri Light"/>
              </a:rPr>
              <a:t>k </a:t>
            </a:r>
            <a:r>
              <a:rPr lang="cs-CZ" sz="3300" b="1" dirty="0">
                <a:solidFill>
                  <a:srgbClr val="000000"/>
                </a:solidFill>
                <a:cs typeface="Calibri Light"/>
              </a:rPr>
              <a:t>jednoznačnému stanovení výsledného pořadí </a:t>
            </a:r>
            <a:r>
              <a:rPr lang="cs-CZ" sz="3300" dirty="0">
                <a:solidFill>
                  <a:srgbClr val="000000"/>
                </a:solidFill>
                <a:cs typeface="Calibri Light"/>
              </a:rPr>
              <a:t>všech uchazečů. </a:t>
            </a:r>
            <a:endParaRPr lang="en-US" sz="3300" dirty="0">
              <a:solidFill>
                <a:srgbClr val="000000"/>
              </a:solidFill>
              <a:cs typeface="Calibri Light"/>
            </a:endParaRPr>
          </a:p>
          <a:p>
            <a:pPr marL="320040" indent="-320040" algn="just">
              <a:spcAft>
                <a:spcPts val="1500"/>
              </a:spcAft>
            </a:pPr>
            <a:r>
              <a:rPr lang="cs-CZ" sz="3300" dirty="0">
                <a:solidFill>
                  <a:srgbClr val="000000"/>
                </a:solidFill>
                <a:cs typeface="Calibri Light"/>
              </a:rPr>
              <a:t>Ředitel školy může v rámci kritérií pro přijetí stanovit </a:t>
            </a:r>
            <a:r>
              <a:rPr lang="cs-CZ" sz="3300" dirty="0" smtClean="0">
                <a:solidFill>
                  <a:srgbClr val="000000"/>
                </a:solidFill>
                <a:cs typeface="Calibri Light"/>
              </a:rPr>
              <a:t>hranici </a:t>
            </a:r>
            <a:r>
              <a:rPr lang="cs-CZ" sz="3300" dirty="0">
                <a:solidFill>
                  <a:srgbClr val="000000"/>
                </a:solidFill>
                <a:cs typeface="Calibri Light"/>
              </a:rPr>
              <a:t>úspěšnosti v jednotné zkoušce, ve školní přijímací zkoušce, v talentové zkoušce nebo v celkovém hodnocení při přijímacím řízení, které musí uchazeč dosáhnout jako nezbytné podmínky pro přijetí.</a:t>
            </a:r>
            <a:endParaRPr lang="cs-CZ" sz="3300" dirty="0">
              <a:cs typeface="Calibri Ligh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8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Požadované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Je nutné se seznámit se všemi požadovanými dokumenty, které vaše vybrané školy vyžadují</a:t>
            </a:r>
            <a:r>
              <a:rPr lang="cs-CZ" sz="4000" dirty="0" smtClean="0"/>
              <a:t>.</a:t>
            </a:r>
          </a:p>
          <a:p>
            <a:r>
              <a:rPr lang="cs-CZ" sz="4000" dirty="0" smtClean="0"/>
              <a:t>Na www stránkách středních škol zveřejněné nejpozději do 31.1.2024.</a:t>
            </a:r>
          </a:p>
          <a:p>
            <a:r>
              <a:rPr lang="cs-CZ" sz="4000" dirty="0" smtClean="0"/>
              <a:t>Informace lze získat také z Atlasu školství (potvrzení od lékaře).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79262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Příloha – potvrzení od lékaře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Potvrzení od lékaře je jako samostatná příloha přihlášky (nepotvrzuje se tedy v přihlášce). </a:t>
            </a:r>
            <a:r>
              <a:rPr lang="cs-CZ" sz="4400" b="1" dirty="0"/>
              <a:t>POZOR, na potvrzení od lékaře musí být správný kód oboru/oborů vzdělání</a:t>
            </a:r>
            <a:r>
              <a:rPr lang="cs-CZ" sz="4400" b="1" dirty="0" smtClean="0"/>
              <a:t>!</a:t>
            </a:r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8693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smtClean="0">
                <a:cs typeface="Calibri"/>
              </a:rPr>
              <a:t>Podání </a:t>
            </a:r>
            <a:r>
              <a:rPr lang="cs-CZ" b="1" dirty="0">
                <a:cs typeface="Calibri"/>
              </a:rPr>
              <a:t>přihlášky do prvního kola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20040" indent="-320040" algn="just">
              <a:spcAft>
                <a:spcPts val="1500"/>
              </a:spcAft>
            </a:pPr>
            <a:r>
              <a:rPr lang="cs-CZ" b="1" dirty="0">
                <a:ea typeface="Calibri" panose="020F0502020204030204" pitchFamily="34" charset="0"/>
                <a:cs typeface="Times New Roman"/>
              </a:rPr>
              <a:t>V roce 2024 může uchazeč podat přihlášku nejdříve 1. února 2024.</a:t>
            </a:r>
            <a:endParaRPr lang="cs-CZ" dirty="0">
              <a:ea typeface="Calibri" panose="020F0502020204030204" pitchFamily="34" charset="0"/>
              <a:cs typeface="Times New Roman"/>
            </a:endParaRPr>
          </a:p>
          <a:p>
            <a:pPr marL="320040" indent="-320040" algn="just">
              <a:spcAft>
                <a:spcPts val="500"/>
              </a:spcAft>
            </a:pPr>
            <a:r>
              <a:rPr lang="cs-CZ" b="1" dirty="0">
                <a:ea typeface="Calibri" panose="020F0502020204030204" pitchFamily="34" charset="0"/>
                <a:cs typeface="Times New Roman"/>
              </a:rPr>
              <a:t>Přihláška se podává třemi způsoby: 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285750" algn="just">
              <a:spcAft>
                <a:spcPts val="500"/>
              </a:spcAft>
              <a:buFont typeface="+mj-lt"/>
              <a:buAutoNum type="arabicPeriod"/>
            </a:pPr>
            <a:r>
              <a:rPr lang="cs-CZ" b="1" dirty="0">
                <a:ea typeface="Calibri" panose="020F0502020204030204" pitchFamily="34" charset="0"/>
                <a:cs typeface="Times New Roman"/>
              </a:rPr>
              <a:t>elektronicky prostřednictvím IS</a:t>
            </a:r>
            <a:r>
              <a:rPr lang="cs-CZ" dirty="0">
                <a:ea typeface="Calibri" panose="020F0502020204030204" pitchFamily="34" charset="0"/>
                <a:cs typeface="Times New Roman"/>
              </a:rPr>
              <a:t> </a:t>
            </a:r>
            <a:r>
              <a:rPr lang="cs-CZ" dirty="0" smtClean="0">
                <a:ea typeface="Calibri" panose="020F0502020204030204" pitchFamily="34" charset="0"/>
                <a:cs typeface="Times New Roman"/>
              </a:rPr>
              <a:t>(DIPSY – digitální přihlašovací systém) na </a:t>
            </a:r>
            <a:r>
              <a:rPr lang="cs-CZ" dirty="0">
                <a:ea typeface="Calibri" panose="020F0502020204030204" pitchFamily="34" charset="0"/>
                <a:cs typeface="Times New Roman"/>
              </a:rPr>
              <a:t>základě prokázání totožnosti s využitím prostředku pro elektronickou identifikaci,</a:t>
            </a:r>
          </a:p>
          <a:p>
            <a:pPr marL="800100" indent="-285750" algn="just">
              <a:spcAft>
                <a:spcPts val="500"/>
              </a:spcAft>
              <a:buFont typeface="+mj-lt"/>
              <a:buAutoNum type="arabicPeriod"/>
            </a:pPr>
            <a:r>
              <a:rPr lang="cs-CZ" b="1" dirty="0">
                <a:ea typeface="Calibri" panose="020F0502020204030204" pitchFamily="34" charset="0"/>
                <a:cs typeface="Times New Roman"/>
              </a:rPr>
              <a:t>v podobě výpisu získaného z IS – </a:t>
            </a:r>
            <a:r>
              <a:rPr lang="cs-CZ" dirty="0">
                <a:ea typeface="Calibri" panose="020F0502020204030204" pitchFamily="34" charset="0"/>
                <a:cs typeface="Times New Roman"/>
              </a:rPr>
              <a:t>v tomto případě bude přihlášce přidělen unikátní identifikační kód, prostřednictvím něhož se řediteli zpřístupní údaje z přihlášky,</a:t>
            </a:r>
          </a:p>
          <a:p>
            <a:pPr marL="800100" indent="-285750" algn="just">
              <a:spcAft>
                <a:spcPts val="1500"/>
              </a:spcAft>
              <a:buFont typeface="+mj-lt"/>
              <a:buAutoNum type="arabicPeriod"/>
            </a:pPr>
            <a:r>
              <a:rPr lang="cs-CZ" b="1" dirty="0">
                <a:ea typeface="Calibri" panose="020F0502020204030204" pitchFamily="34" charset="0"/>
                <a:cs typeface="Times New Roman"/>
              </a:rPr>
              <a:t>na tiskopisu, </a:t>
            </a:r>
            <a:r>
              <a:rPr lang="cs-CZ" dirty="0">
                <a:ea typeface="Calibri" panose="020F0502020204030204" pitchFamily="34" charset="0"/>
                <a:cs typeface="Times New Roman"/>
              </a:rPr>
              <a:t>který stanoví ministerstvo a zveřejní jej způsobem umožňujícím dálkový přístup. 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 algn="just">
              <a:spcAft>
                <a:spcPts val="1500"/>
              </a:spcAft>
            </a:pPr>
            <a:r>
              <a:rPr lang="cs-CZ" b="1" dirty="0">
                <a:ea typeface="Calibri" panose="020F0502020204030204" pitchFamily="34" charset="0"/>
                <a:cs typeface="Calibri"/>
              </a:rPr>
              <a:t>Je-li přihláška podána prostřednictvím IS, veškeré úkony ředitel </a:t>
            </a:r>
            <a:r>
              <a:rPr lang="cs-CZ" b="1" dirty="0" smtClean="0">
                <a:ea typeface="Calibri" panose="020F0502020204030204" pitchFamily="34" charset="0"/>
                <a:cs typeface="Calibri"/>
              </a:rPr>
              <a:t>SŠ činí </a:t>
            </a:r>
            <a:r>
              <a:rPr lang="cs-CZ" b="1" dirty="0">
                <a:ea typeface="Calibri" panose="020F0502020204030204" pitchFamily="34" charset="0"/>
                <a:cs typeface="Calibri"/>
              </a:rPr>
              <a:t>v </a:t>
            </a:r>
            <a:r>
              <a:rPr lang="cs-CZ" b="1" dirty="0" smtClean="0">
                <a:ea typeface="Calibri" panose="020F0502020204030204" pitchFamily="34" charset="0"/>
                <a:cs typeface="Calibri"/>
              </a:rPr>
              <a:t>IS.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04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418E96"/>
                </a:solidFill>
                <a:cs typeface="Calibri"/>
              </a:rPr>
              <a:t/>
            </a:r>
            <a:br>
              <a:rPr lang="cs-CZ" dirty="0" smtClean="0">
                <a:solidFill>
                  <a:srgbClr val="418E96"/>
                </a:solidFill>
                <a:cs typeface="Calibri"/>
              </a:rPr>
            </a:br>
            <a:r>
              <a:rPr lang="cs-CZ" dirty="0">
                <a:solidFill>
                  <a:srgbClr val="418E96"/>
                </a:solidFill>
                <a:cs typeface="Calibri"/>
              </a:rPr>
              <a:t/>
            </a:r>
            <a:br>
              <a:rPr lang="cs-CZ" dirty="0">
                <a:solidFill>
                  <a:srgbClr val="418E96"/>
                </a:solidFill>
                <a:cs typeface="Calibri"/>
              </a:rPr>
            </a:br>
            <a:r>
              <a:rPr lang="cs-CZ" b="1" dirty="0" smtClean="0">
                <a:cs typeface="Calibri"/>
              </a:rPr>
              <a:t>Podání </a:t>
            </a:r>
            <a:r>
              <a:rPr lang="cs-CZ" b="1" dirty="0">
                <a:cs typeface="Calibri"/>
              </a:rPr>
              <a:t>přihlášky do prvního kola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spcAft>
                <a:spcPts val="1500"/>
              </a:spcAft>
            </a:pPr>
            <a:r>
              <a:rPr lang="cs-CZ" dirty="0">
                <a:cs typeface="Calibri"/>
              </a:rPr>
              <a:t>Přihlášku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 podává za nezletilého uchazeče jeho zákonný zástupce. </a:t>
            </a:r>
            <a:r>
              <a:rPr lang="cs-CZ" b="1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Součástí přihlášky je pak čestné </a:t>
            </a:r>
            <a:r>
              <a:rPr lang="cs-CZ" b="1" dirty="0">
                <a:ea typeface="Calibri" panose="020F0502020204030204" pitchFamily="34" charset="0"/>
                <a:cs typeface="Calibri"/>
              </a:rPr>
              <a:t>prohlášení podávající osoby, že nezletilý uchazeč souhlasí s jejím podáním a obsahem</a:t>
            </a:r>
            <a:r>
              <a:rPr lang="cs-CZ" b="1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.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 </a:t>
            </a:r>
            <a:r>
              <a:rPr lang="cs-CZ" dirty="0">
                <a:ea typeface="Calibri" panose="020F0502020204030204" pitchFamily="34" charset="0"/>
                <a:cs typeface="Calibri"/>
              </a:rPr>
              <a:t> </a:t>
            </a:r>
          </a:p>
          <a:p>
            <a:pPr marL="320040" indent="-320040" algn="just">
              <a:spcAft>
                <a:spcPts val="1500"/>
              </a:spcAft>
            </a:pPr>
            <a:r>
              <a:rPr lang="cs-CZ" dirty="0">
                <a:ea typeface="Calibri" panose="020F0502020204030204" pitchFamily="34" charset="0"/>
                <a:cs typeface="Calibri"/>
              </a:rPr>
              <a:t>Uchazeč může podat nejvýše dvě přihlášky pro obor vzdělání s talentovou zkouškou a </a:t>
            </a:r>
            <a:r>
              <a:rPr lang="cs-CZ" b="1" dirty="0">
                <a:ea typeface="Calibri" panose="020F0502020204030204" pitchFamily="34" charset="0"/>
                <a:cs typeface="Calibri"/>
              </a:rPr>
              <a:t>nejvýše tři přihlášky pro ostatní obory vzdělání</a:t>
            </a:r>
            <a:r>
              <a:rPr lang="cs-CZ" dirty="0">
                <a:ea typeface="Calibri" panose="020F0502020204030204" pitchFamily="34" charset="0"/>
                <a:cs typeface="Calibri"/>
              </a:rPr>
              <a:t>. </a:t>
            </a:r>
            <a:r>
              <a:rPr lang="cs-CZ" b="1" dirty="0">
                <a:ea typeface="Calibri" panose="020F0502020204030204" pitchFamily="34" charset="0"/>
                <a:cs typeface="Calibri"/>
              </a:rPr>
              <a:t>Maximálně možný počet podaných přihlášek může být tedy pět.</a:t>
            </a:r>
            <a:endParaRPr lang="cs-CZ" dirty="0">
              <a:ea typeface="Calibri" panose="020F0502020204030204" pitchFamily="34" charset="0"/>
              <a:cs typeface="Calibri"/>
            </a:endParaRPr>
          </a:p>
          <a:p>
            <a:pPr marL="320040" indent="-320040" algn="just">
              <a:spcAft>
                <a:spcPts val="1500"/>
              </a:spcAft>
            </a:pPr>
            <a:r>
              <a:rPr lang="cs-CZ" b="1" dirty="0">
                <a:ea typeface="Calibri" panose="020F0502020204030204" pitchFamily="34" charset="0"/>
                <a:cs typeface="Calibri"/>
              </a:rPr>
              <a:t>Pořadí uvedených oborů vzdělání v přihlášce vyjadřuje přednostní volbu oboru vzdělání, tzn. že obory vzdělání jsou řazeny dle preference.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320040" indent="-320040" algn="just">
              <a:spcAft>
                <a:spcPts val="1500"/>
              </a:spcAft>
            </a:pPr>
            <a:r>
              <a:rPr lang="cs-CZ" b="1" dirty="0">
                <a:ea typeface="Calibri" panose="020F0502020204030204" pitchFamily="34" charset="0"/>
                <a:cs typeface="Calibri"/>
              </a:rPr>
              <a:t>Uvedené pořadí musí být na všech podaných přihláškách shodné.</a:t>
            </a:r>
            <a:endParaRPr lang="cs-CZ" b="1" dirty="0">
              <a:cs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4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cs typeface="Calibri"/>
              </a:rPr>
              <a:t>Podání přihlášky do prvního 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Název, adresa a IZO základní školy, ve které se uchazeč naposledy vzdělával (součást přihlášky)</a:t>
            </a:r>
          </a:p>
          <a:p>
            <a:endParaRPr lang="cs-CZ" b="1" dirty="0" smtClean="0"/>
          </a:p>
          <a:p>
            <a:r>
              <a:rPr lang="cs-CZ" dirty="0" smtClean="0"/>
              <a:t>Název: Základní škola, Ostrava – Hrabová, Paskovská 46, příspěvková organizace</a:t>
            </a:r>
          </a:p>
          <a:p>
            <a:r>
              <a:rPr lang="cs-CZ" dirty="0" smtClean="0"/>
              <a:t>Adresa: ZŠ, Paskovská 46, 720 00 Ostrava – Hrabová</a:t>
            </a:r>
          </a:p>
          <a:p>
            <a:r>
              <a:rPr lang="cs-CZ" dirty="0" smtClean="0"/>
              <a:t>IZO školy: </a:t>
            </a:r>
            <a:r>
              <a:rPr lang="cs-CZ" smtClean="0"/>
              <a:t>102 </a:t>
            </a:r>
            <a:r>
              <a:rPr lang="cs-CZ" smtClean="0"/>
              <a:t>508 </a:t>
            </a:r>
            <a:r>
              <a:rPr lang="cs-CZ" dirty="0" smtClean="0"/>
              <a:t>909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761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418E96"/>
                </a:solidFill>
                <a:cs typeface="Calibri"/>
              </a:rPr>
              <a:t/>
            </a:r>
            <a:br>
              <a:rPr lang="cs-CZ" dirty="0" smtClean="0">
                <a:solidFill>
                  <a:srgbClr val="418E96"/>
                </a:solidFill>
                <a:cs typeface="Calibri"/>
              </a:rPr>
            </a:br>
            <a:r>
              <a:rPr lang="cs-CZ" dirty="0">
                <a:solidFill>
                  <a:srgbClr val="418E96"/>
                </a:solidFill>
                <a:cs typeface="Calibri"/>
              </a:rPr>
              <a:t/>
            </a:r>
            <a:br>
              <a:rPr lang="cs-CZ" dirty="0">
                <a:solidFill>
                  <a:srgbClr val="418E96"/>
                </a:solidFill>
                <a:cs typeface="Calibri"/>
              </a:rPr>
            </a:br>
            <a:r>
              <a:rPr lang="cs-CZ" b="1" dirty="0" smtClean="0">
                <a:cs typeface="Calibri"/>
              </a:rPr>
              <a:t>Přílohy </a:t>
            </a:r>
            <a:r>
              <a:rPr lang="cs-CZ" b="1" dirty="0">
                <a:cs typeface="Calibri"/>
              </a:rPr>
              <a:t>přihlášky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20040" lvl="0" indent="-320040" algn="just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3400" dirty="0">
                <a:ea typeface="Calibri"/>
                <a:cs typeface="Times New Roman"/>
              </a:rPr>
              <a:t>Přílohy přihlášky se k přihlášce přikládají ve formě </a:t>
            </a:r>
            <a:r>
              <a:rPr lang="cs-CZ" sz="3400" b="1" dirty="0">
                <a:ea typeface="Calibri"/>
                <a:cs typeface="Times New Roman"/>
              </a:rPr>
              <a:t>prosté </a:t>
            </a:r>
            <a:r>
              <a:rPr lang="cs-CZ" sz="3400" b="1" dirty="0" smtClean="0">
                <a:ea typeface="Calibri"/>
                <a:cs typeface="Times New Roman"/>
              </a:rPr>
              <a:t>kopie (SCAN, FOTO)</a:t>
            </a:r>
          </a:p>
          <a:p>
            <a:pPr marL="320040" indent="-320040" algn="just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3400" dirty="0" smtClean="0">
                <a:solidFill>
                  <a:srgbClr val="000000"/>
                </a:solidFill>
                <a:ea typeface="Calibri"/>
                <a:cs typeface="Times New Roman"/>
              </a:rPr>
              <a:t>Ředitel </a:t>
            </a:r>
            <a:r>
              <a:rPr lang="cs-CZ" sz="3400" dirty="0">
                <a:solidFill>
                  <a:srgbClr val="000000"/>
                </a:solidFill>
                <a:ea typeface="Calibri"/>
                <a:cs typeface="Times New Roman"/>
              </a:rPr>
              <a:t>školy může vyzvat k předložení originálu nebo úředně ověřené kopie dokladu, nebo úředně ověřeného překladu dokladu vyhotoveného v cizím jazyce, a účastník řízení je povinen daný doklad předložit, </a:t>
            </a:r>
            <a:r>
              <a:rPr lang="cs-CZ" sz="3400" b="1" dirty="0">
                <a:solidFill>
                  <a:srgbClr val="000000"/>
                </a:solidFill>
                <a:ea typeface="Calibri"/>
                <a:cs typeface="Times New Roman"/>
              </a:rPr>
              <a:t>jinak se skutečnost považuje za neprokázanou.</a:t>
            </a:r>
            <a:endParaRPr lang="cs-CZ" sz="3400" b="1" dirty="0">
              <a:ea typeface="Calibri"/>
              <a:cs typeface="Times New Roman"/>
            </a:endParaRPr>
          </a:p>
          <a:p>
            <a:pPr marL="320040" indent="-320040" algn="just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3400" dirty="0">
                <a:ea typeface="Calibri"/>
                <a:cs typeface="Times New Roman"/>
              </a:rPr>
              <a:t>Nově se zdravotní potvrzení </a:t>
            </a:r>
            <a:r>
              <a:rPr lang="cs-CZ" sz="3400" dirty="0" smtClean="0">
                <a:ea typeface="Calibri"/>
                <a:cs typeface="Times New Roman"/>
              </a:rPr>
              <a:t>přikládá </a:t>
            </a:r>
            <a:r>
              <a:rPr lang="cs-CZ" sz="3400" dirty="0">
                <a:ea typeface="Calibri"/>
                <a:cs typeface="Times New Roman"/>
              </a:rPr>
              <a:t>formou </a:t>
            </a:r>
            <a:r>
              <a:rPr lang="cs-CZ" sz="3400" dirty="0" err="1" smtClean="0">
                <a:ea typeface="Calibri"/>
                <a:cs typeface="Times New Roman"/>
              </a:rPr>
              <a:t>přílohy,</a:t>
            </a:r>
            <a:r>
              <a:rPr lang="cs-CZ" sz="3400" b="1" dirty="0" err="1" smtClean="0">
                <a:ea typeface="Calibri"/>
                <a:cs typeface="Times New Roman"/>
              </a:rPr>
              <a:t>je-li</a:t>
            </a:r>
            <a:r>
              <a:rPr lang="cs-CZ" sz="3400" b="1" dirty="0" smtClean="0">
                <a:ea typeface="Calibri"/>
                <a:cs typeface="Times New Roman"/>
              </a:rPr>
              <a:t> </a:t>
            </a:r>
            <a:r>
              <a:rPr lang="cs-CZ" sz="3400" b="1" dirty="0">
                <a:ea typeface="Calibri"/>
                <a:cs typeface="Times New Roman"/>
              </a:rPr>
              <a:t>to součástí vyhlášených kritérií</a:t>
            </a:r>
            <a:r>
              <a:rPr lang="cs-CZ" sz="3400" dirty="0">
                <a:ea typeface="Calibri"/>
                <a:cs typeface="Times New Roman"/>
              </a:rPr>
              <a:t>.</a:t>
            </a:r>
          </a:p>
          <a:p>
            <a:pPr marL="320040" indent="-320040" algn="just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3400" dirty="0">
                <a:solidFill>
                  <a:srgbClr val="000000"/>
                </a:solidFill>
                <a:ea typeface="Calibri"/>
                <a:cs typeface="Times New Roman"/>
              </a:rPr>
              <a:t>Ředitel školy může v kritériích u všech dokladů prokazujících plnění kritérií přijímání určit </a:t>
            </a:r>
            <a:r>
              <a:rPr lang="cs-CZ" sz="3400" b="1" dirty="0">
                <a:solidFill>
                  <a:srgbClr val="000000"/>
                </a:solidFill>
                <a:ea typeface="Calibri"/>
                <a:cs typeface="Times New Roman"/>
              </a:rPr>
              <a:t>pozdější termín pro předložení</a:t>
            </a:r>
            <a:r>
              <a:rPr lang="cs-CZ" sz="3400" dirty="0">
                <a:solidFill>
                  <a:srgbClr val="000000"/>
                </a:solidFill>
                <a:ea typeface="Calibri"/>
                <a:cs typeface="Times New Roman"/>
              </a:rPr>
              <a:t> než spolu s </a:t>
            </a:r>
            <a:r>
              <a:rPr lang="cs-CZ" sz="3400" dirty="0" smtClean="0">
                <a:solidFill>
                  <a:srgbClr val="000000"/>
                </a:solidFill>
                <a:ea typeface="Calibri"/>
                <a:cs typeface="Times New Roman"/>
              </a:rPr>
              <a:t>přihláškou.</a:t>
            </a:r>
            <a:r>
              <a:rPr lang="cs-CZ" sz="3400" dirty="0">
                <a:solidFill>
                  <a:srgbClr val="000000"/>
                </a:solidFill>
                <a:ea typeface="Calibri"/>
                <a:cs typeface="Times New Roman"/>
              </a:rPr>
              <a:t> </a:t>
            </a:r>
            <a:endParaRPr lang="cs-CZ" sz="3400" dirty="0">
              <a:solidFill>
                <a:srgbClr val="000000"/>
              </a:solidFill>
              <a:ea typeface="Calibri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2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 podání přihlášky bude potřeba si připravit tyto dokumen</a:t>
            </a:r>
            <a:r>
              <a:rPr lang="cs-CZ" dirty="0"/>
              <a:t>ty: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7772400" cy="4320480"/>
          </a:xfrm>
        </p:spPr>
        <p:txBody>
          <a:bodyPr>
            <a:normAutofit fontScale="32500" lnSpcReduction="20000"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7600" dirty="0" smtClean="0">
                <a:solidFill>
                  <a:schemeClr val="tx1"/>
                </a:solidFill>
              </a:rPr>
              <a:t>Vysvědčení z 8 . </a:t>
            </a:r>
            <a:r>
              <a:rPr lang="cs-CZ" sz="7600" dirty="0">
                <a:solidFill>
                  <a:schemeClr val="tx1"/>
                </a:solidFill>
              </a:rPr>
              <a:t>ročníku  </a:t>
            </a:r>
            <a:r>
              <a:rPr lang="cs-CZ" sz="7600" dirty="0" err="1">
                <a:solidFill>
                  <a:schemeClr val="tx1"/>
                </a:solidFill>
              </a:rPr>
              <a:t>šk.rok</a:t>
            </a:r>
            <a:r>
              <a:rPr lang="cs-CZ" sz="7600" dirty="0">
                <a:solidFill>
                  <a:schemeClr val="tx1"/>
                </a:solidFill>
              </a:rPr>
              <a:t> 2022/2023 (</a:t>
            </a:r>
            <a:r>
              <a:rPr lang="cs-CZ" sz="7600" dirty="0" err="1">
                <a:solidFill>
                  <a:schemeClr val="tx1"/>
                </a:solidFill>
              </a:rPr>
              <a:t>scan</a:t>
            </a:r>
            <a:r>
              <a:rPr lang="cs-CZ" sz="7600" dirty="0">
                <a:solidFill>
                  <a:schemeClr val="tx1"/>
                </a:solidFill>
              </a:rPr>
              <a:t>, </a:t>
            </a:r>
            <a:r>
              <a:rPr lang="cs-CZ" sz="7600" dirty="0" smtClean="0">
                <a:solidFill>
                  <a:schemeClr val="tx1"/>
                </a:solidFill>
              </a:rPr>
              <a:t>foto)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cs-CZ" sz="7600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7600" dirty="0">
                <a:solidFill>
                  <a:schemeClr val="tx1"/>
                </a:solidFill>
              </a:rPr>
              <a:t>Výpis z vysvědčení z </a:t>
            </a:r>
            <a:r>
              <a:rPr lang="cs-CZ" sz="7600" dirty="0" smtClean="0">
                <a:solidFill>
                  <a:schemeClr val="tx1"/>
                </a:solidFill>
              </a:rPr>
              <a:t>9.ročníku </a:t>
            </a:r>
            <a:r>
              <a:rPr lang="cs-CZ" sz="7600" dirty="0">
                <a:solidFill>
                  <a:schemeClr val="tx1"/>
                </a:solidFill>
              </a:rPr>
              <a:t>za 1.pololetí školního roku 2023/2024 (</a:t>
            </a:r>
            <a:r>
              <a:rPr lang="cs-CZ" sz="7600" dirty="0" err="1">
                <a:solidFill>
                  <a:schemeClr val="tx1"/>
                </a:solidFill>
              </a:rPr>
              <a:t>scan</a:t>
            </a:r>
            <a:r>
              <a:rPr lang="cs-CZ" sz="7600" dirty="0">
                <a:solidFill>
                  <a:schemeClr val="tx1"/>
                </a:solidFill>
              </a:rPr>
              <a:t>, </a:t>
            </a:r>
            <a:r>
              <a:rPr lang="cs-CZ" sz="7600" dirty="0" smtClean="0">
                <a:solidFill>
                  <a:schemeClr val="tx1"/>
                </a:solidFill>
              </a:rPr>
              <a:t>foto)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cs-CZ" sz="7600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7600" dirty="0">
                <a:solidFill>
                  <a:schemeClr val="tx1"/>
                </a:solidFill>
              </a:rPr>
              <a:t>Potvrzení od lékaře pro obory, které to vyžadují (</a:t>
            </a:r>
            <a:r>
              <a:rPr lang="cs-CZ" sz="7600" dirty="0" err="1">
                <a:solidFill>
                  <a:schemeClr val="tx1"/>
                </a:solidFill>
              </a:rPr>
              <a:t>scan</a:t>
            </a:r>
            <a:r>
              <a:rPr lang="cs-CZ" sz="7600" dirty="0">
                <a:solidFill>
                  <a:schemeClr val="tx1"/>
                </a:solidFill>
              </a:rPr>
              <a:t>, </a:t>
            </a:r>
            <a:r>
              <a:rPr lang="cs-CZ" sz="7600" dirty="0" smtClean="0">
                <a:solidFill>
                  <a:schemeClr val="tx1"/>
                </a:solidFill>
              </a:rPr>
              <a:t>foto)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cs-CZ" sz="7600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7600" dirty="0">
                <a:solidFill>
                  <a:schemeClr val="tx1"/>
                </a:solidFill>
              </a:rPr>
              <a:t>Uzpůsobení </a:t>
            </a:r>
            <a:r>
              <a:rPr lang="cs-CZ" sz="7600" dirty="0" smtClean="0">
                <a:solidFill>
                  <a:schemeClr val="tx1"/>
                </a:solidFill>
              </a:rPr>
              <a:t>podmínek (formulář) </a:t>
            </a:r>
            <a:r>
              <a:rPr lang="cs-CZ" sz="7600" dirty="0">
                <a:solidFill>
                  <a:schemeClr val="tx1"/>
                </a:solidFill>
              </a:rPr>
              <a:t>pro JPZ (maturitní obory) pro žáky se speciálními vzdělávacími potřebami (SVP), které vystaví PPP nebo SPC (</a:t>
            </a:r>
            <a:r>
              <a:rPr lang="cs-CZ" sz="7600" dirty="0" err="1">
                <a:solidFill>
                  <a:schemeClr val="tx1"/>
                </a:solidFill>
              </a:rPr>
              <a:t>scan</a:t>
            </a:r>
            <a:r>
              <a:rPr lang="cs-CZ" sz="7600" dirty="0">
                <a:solidFill>
                  <a:schemeClr val="tx1"/>
                </a:solidFill>
              </a:rPr>
              <a:t>, </a:t>
            </a:r>
            <a:r>
              <a:rPr lang="cs-CZ" sz="7600" dirty="0" smtClean="0">
                <a:solidFill>
                  <a:schemeClr val="tx1"/>
                </a:solidFill>
              </a:rPr>
              <a:t>foto)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16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Co si zjistit, než vyplníme přihlášku: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b="1" dirty="0" smtClean="0"/>
              <a:t>kritéria přijetí na SŠ  ( platná k 31. 10. 2023 a k 31. 1. 2024), přijímací zkoušky</a:t>
            </a:r>
            <a:endParaRPr lang="cs-CZ" dirty="0" smtClean="0"/>
          </a:p>
          <a:p>
            <a:pPr lvl="0"/>
            <a:r>
              <a:rPr lang="cs-CZ" b="1" dirty="0" smtClean="0"/>
              <a:t>šance na přijetí (viz Atlas školství)</a:t>
            </a:r>
            <a:endParaRPr lang="cs-CZ" dirty="0" smtClean="0"/>
          </a:p>
          <a:p>
            <a:pPr lvl="0"/>
            <a:r>
              <a:rPr lang="cs-CZ" b="1" dirty="0" smtClean="0"/>
              <a:t>šance na přestup z učebního do maturitního oboru a naopak, možnost nástavby na téže SŠ či jiné</a:t>
            </a:r>
            <a:endParaRPr lang="cs-CZ" dirty="0" smtClean="0"/>
          </a:p>
          <a:p>
            <a:pPr lvl="0"/>
            <a:r>
              <a:rPr lang="cs-CZ" b="1" dirty="0" smtClean="0"/>
              <a:t>vybavení školy</a:t>
            </a:r>
            <a:endParaRPr lang="cs-CZ" dirty="0" smtClean="0"/>
          </a:p>
          <a:p>
            <a:pPr lvl="0"/>
            <a:r>
              <a:rPr lang="cs-CZ" b="1" dirty="0" smtClean="0"/>
              <a:t>spolupráce školy s budoucími zaměstnavateli</a:t>
            </a:r>
            <a:endParaRPr lang="cs-CZ" dirty="0" smtClean="0"/>
          </a:p>
          <a:p>
            <a:pPr lvl="0"/>
            <a:r>
              <a:rPr lang="cs-CZ" b="1" dirty="0" smtClean="0"/>
              <a:t>přístup školy k žákům se speciálními vzdělávacími potřebami</a:t>
            </a:r>
            <a:endParaRPr lang="cs-CZ" dirty="0" smtClean="0"/>
          </a:p>
          <a:p>
            <a:pPr lvl="0"/>
            <a:r>
              <a:rPr lang="cs-CZ" b="1" dirty="0" smtClean="0"/>
              <a:t>výsledky žáků u maturitní zkoušky</a:t>
            </a:r>
            <a:endParaRPr lang="cs-CZ" dirty="0" smtClean="0"/>
          </a:p>
          <a:p>
            <a:pPr lvl="0"/>
            <a:r>
              <a:rPr lang="cs-CZ" b="1" dirty="0" smtClean="0"/>
              <a:t>úspěšnost v přijetí na VŠ</a:t>
            </a:r>
            <a:endParaRPr lang="cs-CZ" dirty="0" smtClean="0"/>
          </a:p>
          <a:p>
            <a:pPr lvl="0"/>
            <a:r>
              <a:rPr lang="cs-CZ" b="1" dirty="0" smtClean="0"/>
              <a:t>počet absolventů na Úřadu práce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Termín pro </a:t>
            </a:r>
            <a:r>
              <a:rPr lang="cs-CZ" b="1" dirty="0" smtClean="0"/>
              <a:t>odeslání (podání) </a:t>
            </a:r>
            <a:r>
              <a:rPr lang="cs-CZ" b="1" dirty="0"/>
              <a:t>přihlášky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6000" dirty="0" smtClean="0"/>
              <a:t>Termín </a:t>
            </a:r>
            <a:r>
              <a:rPr lang="cs-CZ" sz="6000" dirty="0"/>
              <a:t>pro odeslání přihlášky je pro první kolo přijímacího řízení </a:t>
            </a:r>
            <a:endParaRPr lang="cs-CZ" sz="6000" dirty="0" smtClean="0"/>
          </a:p>
          <a:p>
            <a:pPr marL="0" indent="0">
              <a:buNone/>
            </a:pPr>
            <a:r>
              <a:rPr lang="cs-CZ" sz="6000" b="1" dirty="0" smtClean="0"/>
              <a:t>od 1. do </a:t>
            </a:r>
            <a:r>
              <a:rPr lang="cs-CZ" sz="6000" b="1" dirty="0"/>
              <a:t>20. </a:t>
            </a:r>
            <a:r>
              <a:rPr lang="cs-CZ" sz="6000" b="1" dirty="0" smtClean="0"/>
              <a:t>února 2024.</a:t>
            </a:r>
            <a:endParaRPr lang="cs-CZ" sz="6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17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418E96"/>
                </a:solidFill>
                <a:cs typeface="Calibri"/>
              </a:rPr>
              <a:t/>
            </a:r>
            <a:br>
              <a:rPr lang="cs-CZ" dirty="0" smtClean="0">
                <a:solidFill>
                  <a:srgbClr val="418E96"/>
                </a:solidFill>
                <a:cs typeface="Calibri"/>
              </a:rPr>
            </a:br>
            <a:r>
              <a:rPr lang="cs-CZ" dirty="0">
                <a:solidFill>
                  <a:srgbClr val="418E96"/>
                </a:solidFill>
                <a:cs typeface="Calibri"/>
              </a:rPr>
              <a:t/>
            </a:r>
            <a:br>
              <a:rPr lang="cs-CZ" dirty="0">
                <a:solidFill>
                  <a:srgbClr val="418E96"/>
                </a:solidFill>
                <a:cs typeface="Calibri"/>
              </a:rPr>
            </a:br>
            <a:r>
              <a:rPr lang="cs-CZ" b="1" dirty="0" smtClean="0">
                <a:cs typeface="Calibri"/>
              </a:rPr>
              <a:t>Listinná přihláška a její podání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125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b="1" u="sng" dirty="0" smtClean="0">
                <a:solidFill>
                  <a:srgbClr val="FF0000"/>
                </a:solidFill>
              </a:rPr>
              <a:t>formuláře přihlášek ke stažení na: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b="1" dirty="0" smtClean="0">
                <a:solidFill>
                  <a:srgbClr val="FF0000"/>
                </a:solidFill>
                <a:hlinkClick r:id="rId2"/>
              </a:rPr>
              <a:t>	https://www.msmt.cz/vzdelavani/stredni-	</a:t>
            </a:r>
            <a:r>
              <a:rPr lang="cs-CZ" b="1" dirty="0" err="1" smtClean="0">
                <a:solidFill>
                  <a:srgbClr val="FF0000"/>
                </a:solidFill>
                <a:hlinkClick r:id="rId2"/>
              </a:rPr>
              <a:t>vzdelavani</a:t>
            </a:r>
            <a:r>
              <a:rPr lang="cs-CZ" b="1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b="1" dirty="0" err="1" smtClean="0">
                <a:solidFill>
                  <a:srgbClr val="FF0000"/>
                </a:solidFill>
                <a:hlinkClick r:id="rId2"/>
              </a:rPr>
              <a:t>prijimani</a:t>
            </a:r>
            <a:r>
              <a:rPr lang="cs-CZ" b="1" dirty="0" smtClean="0">
                <a:solidFill>
                  <a:srgbClr val="FF0000"/>
                </a:solidFill>
                <a:hlinkClick r:id="rId2"/>
              </a:rPr>
              <a:t>-na-</a:t>
            </a:r>
            <a:r>
              <a:rPr lang="cs-CZ" b="1" dirty="0" err="1" smtClean="0">
                <a:solidFill>
                  <a:srgbClr val="FF0000"/>
                </a:solidFill>
                <a:hlinkClick r:id="rId2"/>
              </a:rPr>
              <a:t>stredni</a:t>
            </a:r>
            <a:r>
              <a:rPr lang="cs-CZ" b="1" dirty="0" smtClean="0">
                <a:solidFill>
                  <a:srgbClr val="FF0000"/>
                </a:solidFill>
                <a:hlinkClick r:id="rId2"/>
              </a:rPr>
              <a:t>-</a:t>
            </a:r>
            <a:r>
              <a:rPr lang="cs-CZ" b="1" dirty="0" err="1" smtClean="0">
                <a:solidFill>
                  <a:srgbClr val="FF0000"/>
                </a:solidFill>
                <a:hlinkClick r:id="rId2"/>
              </a:rPr>
              <a:t>skoly</a:t>
            </a:r>
            <a:r>
              <a:rPr lang="cs-CZ" b="1" dirty="0" smtClean="0">
                <a:solidFill>
                  <a:srgbClr val="FF0000"/>
                </a:solidFill>
                <a:hlinkClick r:id="rId2"/>
              </a:rPr>
              <a:t>-a-	</a:t>
            </a:r>
            <a:r>
              <a:rPr lang="cs-CZ" b="1" dirty="0" err="1" smtClean="0">
                <a:solidFill>
                  <a:srgbClr val="FF0000"/>
                </a:solidFill>
                <a:hlinkClick r:id="rId2"/>
              </a:rPr>
              <a:t>konzervatore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u="sng" dirty="0" smtClean="0">
                <a:hlinkClick r:id="rId3"/>
              </a:rPr>
              <a:t>   	 www.prihlaskynastredni.cz</a:t>
            </a:r>
            <a:endParaRPr lang="cs-CZ" b="1" u="sng" dirty="0" smtClean="0"/>
          </a:p>
          <a:p>
            <a:r>
              <a:rPr lang="cs-CZ" b="1" u="sng" dirty="0" smtClean="0">
                <a:hlinkClick r:id="rId4"/>
              </a:rPr>
              <a:t>    	 www.cermat.cz</a:t>
            </a:r>
            <a:endParaRPr lang="cs-CZ" b="1" u="sng" dirty="0" smtClean="0"/>
          </a:p>
          <a:p>
            <a:r>
              <a:rPr lang="cs-CZ" dirty="0" smtClean="0"/>
              <a:t>pro 1. kolo odevzdávají žáci 3 přihlášky (na 1 přihlášku z.z. uvede školy v pořadí podle své preference)</a:t>
            </a:r>
          </a:p>
          <a:p>
            <a:pPr lvl="0" algn="just"/>
            <a:r>
              <a:rPr lang="cs-CZ" dirty="0" smtClean="0"/>
              <a:t>pak z.z. přihlášku okopíruje (= 3ks, podpisy, přílohy: PLP – lékař – pokud škola vyžaduje, uzpůsobení podmínek PPP popř. další) </a:t>
            </a:r>
            <a:endParaRPr lang="cs-CZ" b="1" dirty="0" smtClean="0"/>
          </a:p>
          <a:p>
            <a:pPr lvl="0" algn="just"/>
            <a:r>
              <a:rPr lang="cs-CZ" b="1" dirty="0" smtClean="0"/>
              <a:t>přihlášky odevzdávají na SŠ zákonní zástupci žáků sami do 20. února 2024</a:t>
            </a:r>
          </a:p>
          <a:p>
            <a:pPr lvl="0"/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Pozvánka k přijímací zkoušce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(</a:t>
            </a:r>
            <a:r>
              <a:rPr lang="cs-CZ" b="1" dirty="0"/>
              <a:t>1)</a:t>
            </a:r>
            <a:r>
              <a:rPr lang="cs-CZ" dirty="0"/>
              <a:t> Ředitel školy, s výjimkou konzervatoře, odešle pozvánku uchazeči ke konání jednotné zkoušky, školní přijímací zkoušky, talentové zkoušky nebo rozhovoru podle § 20 odst. 4 školského zákona v prvním kole přijímacího řízení </a:t>
            </a:r>
            <a:r>
              <a:rPr lang="cs-CZ" b="1" dirty="0"/>
              <a:t>nejpozději 14 dnů před konáním zkoušky nebo rozhovoru.</a:t>
            </a:r>
            <a:r>
              <a:rPr lang="cs-CZ" dirty="0"/>
              <a:t> Ředitel konzervatoře odešle pozvánku podle věty první nejpozději 7 dnů před konáním zkoušky nebo rozhovoru.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(2)</a:t>
            </a:r>
            <a:r>
              <a:rPr lang="cs-CZ" dirty="0"/>
              <a:t> Pozvánka ke konání jednotné zkoušky obsahuje zejména údaje o místu, dni a čase jejího konání a seznam povolených pomůcek pro její konání.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06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Povinné přijímací zkoušky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363272" cy="4896544"/>
          </a:xfrm>
        </p:spPr>
        <p:txBody>
          <a:bodyPr>
            <a:normAutofit fontScale="32500" lnSpcReduction="20000"/>
          </a:bodyPr>
          <a:lstStyle/>
          <a:p>
            <a:pPr lvl="0" algn="just"/>
            <a:r>
              <a:rPr lang="cs-CZ" sz="7400" dirty="0" smtClean="0"/>
              <a:t>konání povinné jednotné zkoušky v oborech s maturitní zkouškou (s výjimkou oborů vzdělání skupiny oborů 82 Umění a užité umění), a to pro všechny formy vzdělávání</a:t>
            </a:r>
          </a:p>
          <a:p>
            <a:pPr algn="just"/>
            <a:r>
              <a:rPr lang="cs-CZ" sz="7400" b="1" dirty="0" smtClean="0"/>
              <a:t>jednotné zkoušky se konají formou jednotných písemných testů z předmětů Český jazyk a literatura a Matematika a její aplikace v rozsahu stanoveném Rámcovým vzdělávacím programem pro základní vzdělávání – </a:t>
            </a:r>
            <a:r>
              <a:rPr lang="cs-CZ" sz="7400" b="1" dirty="0" smtClean="0">
                <a:solidFill>
                  <a:srgbClr val="FF0000"/>
                </a:solidFill>
              </a:rPr>
              <a:t>12. a 15.dubna 2024</a:t>
            </a:r>
          </a:p>
          <a:p>
            <a:pPr algn="just"/>
            <a:r>
              <a:rPr lang="cs-CZ" sz="7400" dirty="0" smtClean="0"/>
              <a:t>přípravu zadání testů jednotné zkoušky, jejich distribuci, zpracování a hodnocení výsledků testů zajistí Centrum pro zjišťování výsledků vzdělávání (CERMAT)</a:t>
            </a:r>
          </a:p>
          <a:p>
            <a:pPr lvl="0" algn="just"/>
            <a:r>
              <a:rPr lang="cs-CZ" sz="7400" dirty="0" smtClean="0"/>
              <a:t>SŠ mohou podle svého uvážení doplnit tuto jednotnou zkoušku o </a:t>
            </a:r>
            <a:r>
              <a:rPr lang="cs-CZ" sz="7400" b="1" dirty="0" smtClean="0"/>
              <a:t>školní přijímací zkoušku </a:t>
            </a:r>
            <a:r>
              <a:rPr lang="cs-CZ" sz="7400" dirty="0" smtClean="0"/>
              <a:t>dle potřeby</a:t>
            </a:r>
          </a:p>
          <a:p>
            <a:pPr algn="just"/>
            <a:r>
              <a:rPr lang="cs-CZ" sz="7400" dirty="0" smtClean="0"/>
              <a:t>žáci se speciálními vzdělávacími potřebami musí doložit k přihlášce zprávu PPP o zohlednění u přijímací zkoušky (formulář)</a:t>
            </a:r>
          </a:p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Omluvení </a:t>
            </a:r>
            <a:r>
              <a:rPr lang="cs-CZ" b="1" dirty="0"/>
              <a:t>z termínu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zatelefonovat na SŠ ihned, kde má žák psát JPZ a omluvit žáka</a:t>
            </a:r>
          </a:p>
          <a:p>
            <a:r>
              <a:rPr lang="cs-CZ" sz="4000" b="1" dirty="0" smtClean="0"/>
              <a:t>do </a:t>
            </a:r>
            <a:r>
              <a:rPr lang="cs-CZ" sz="4000" b="1" dirty="0"/>
              <a:t>3 pracovních dnů </a:t>
            </a:r>
            <a:r>
              <a:rPr lang="cs-CZ" sz="4000" dirty="0"/>
              <a:t>od </a:t>
            </a:r>
            <a:r>
              <a:rPr lang="cs-CZ" sz="4000" dirty="0" smtClean="0"/>
              <a:t>termínu podat řediteli SŠ potvrzení od lékaře</a:t>
            </a:r>
          </a:p>
          <a:p>
            <a:r>
              <a:rPr lang="cs-CZ" sz="4000" dirty="0" smtClean="0"/>
              <a:t>sledovat a absolvovat náhradní termín JPZ (náhradní termín 29.4. nebo 30.4.2024)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360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b="1" dirty="0" smtClean="0"/>
              <a:t>Obory bez přijímací zkoušky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040560"/>
          </a:xfrm>
        </p:spPr>
        <p:txBody>
          <a:bodyPr>
            <a:noAutofit/>
          </a:bodyPr>
          <a:lstStyle/>
          <a:p>
            <a:pPr algn="just"/>
            <a:r>
              <a:rPr lang="cs-CZ" sz="3600" dirty="0" smtClean="0"/>
              <a:t>Pokud se jednotná zkouška ani školní přijímací zkouška v prvním kole přijímacího řízení nekoná, ředitel střední školy zveřejní seznam přijatých </a:t>
            </a:r>
          </a:p>
          <a:p>
            <a:pPr marL="0" indent="0" algn="just">
              <a:buNone/>
            </a:pPr>
            <a:r>
              <a:rPr lang="cs-CZ" sz="3600" dirty="0"/>
              <a:t> </a:t>
            </a:r>
            <a:r>
              <a:rPr lang="cs-CZ" sz="3600" dirty="0" smtClean="0"/>
              <a:t>   a nepřijatým uchazečů </a:t>
            </a:r>
            <a:r>
              <a:rPr lang="cs-CZ" sz="3600" b="1" dirty="0" smtClean="0"/>
              <a:t>15.5.2024</a:t>
            </a:r>
          </a:p>
          <a:p>
            <a:pPr algn="just"/>
            <a:r>
              <a:rPr lang="cs-CZ" sz="3600" b="1" dirty="0" smtClean="0">
                <a:solidFill>
                  <a:srgbClr val="FF0000"/>
                </a:solidFill>
              </a:rPr>
              <a:t>zákonným zástupcům nepřijatých nezletilých uchazečů již </a:t>
            </a:r>
            <a:r>
              <a:rPr lang="cs-CZ" sz="3600" b="1" u="sng" dirty="0" smtClean="0">
                <a:solidFill>
                  <a:srgbClr val="FF0000"/>
                </a:solidFill>
              </a:rPr>
              <a:t>neodešle</a:t>
            </a:r>
            <a:r>
              <a:rPr lang="cs-CZ" sz="3600" b="1" dirty="0" smtClean="0">
                <a:solidFill>
                  <a:srgbClr val="FF0000"/>
                </a:solidFill>
              </a:rPr>
              <a:t> rozhodnutí o nepřijetí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Nepřijetí v 1. kole přijímacího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Ředitel školy může vyhlásit další kola přijímacího řízení k naplnění předpokládaného stavu žáků.</a:t>
            </a:r>
          </a:p>
          <a:p>
            <a:pPr lvl="0"/>
            <a:r>
              <a:rPr lang="cs-CZ" dirty="0" smtClean="0"/>
              <a:t>Počet kol není omezen </a:t>
            </a:r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Pokud ředitel školy vyhlásí další kola přijímacího řízení, oznámí tuto skutečnost neprodleně krajskému úřadu. Krajský úřad zveřejní přehled středních škol s údaji o počtu volných míst v jednotlivých oborech vzdělání a formách vzdělávání, a to způsobem umožňujícím dálkový přístup. Informace o počtu volných míst v jednotlivých oborech vzdělání a formách vzdělávání na středních školách zřizovaných krajem </a:t>
            </a:r>
            <a:r>
              <a:rPr lang="cs-CZ" b="1" dirty="0" smtClean="0">
                <a:solidFill>
                  <a:srgbClr val="FF0000"/>
                </a:solidFill>
              </a:rPr>
              <a:t>budou zveřejněny na webových stránkách kraje.</a:t>
            </a:r>
            <a:r>
              <a:rPr lang="cs-CZ" dirty="0" smtClean="0">
                <a:solidFill>
                  <a:srgbClr val="FF0000"/>
                </a:solidFill>
              </a:rPr>
              <a:t> Dále budou k dispozici na odboru školství krajského úřadu.???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Odvolací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cs-CZ" sz="5400" dirty="0"/>
              <a:t>Odvolání lze podat pouze v případě porušení práv uchazeče v průběhu zkoušek. </a:t>
            </a:r>
            <a:endParaRPr lang="cs-CZ" sz="5400" dirty="0" smtClean="0"/>
          </a:p>
          <a:p>
            <a:r>
              <a:rPr lang="x-none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Odvolání </a:t>
            </a:r>
            <a:r>
              <a:rPr lang="cs-CZ" sz="5400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a jiné opravné nebo podobné prostředky </a:t>
            </a:r>
            <a:r>
              <a:rPr lang="x-none" sz="5400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lze podat ve </a:t>
            </a:r>
            <a:r>
              <a:rPr lang="x-none" sz="5400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lhůtě 3 pracovních dnů </a:t>
            </a:r>
            <a:r>
              <a:rPr lang="cs-CZ" sz="5400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ode dne zveřejnění výsledků</a:t>
            </a:r>
            <a:r>
              <a:rPr lang="x-none" sz="5400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. </a:t>
            </a:r>
            <a:r>
              <a:rPr lang="cs-CZ" sz="5400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Odvolání uchazeč podává řediteli školy, který rozhodnutí vydal </a:t>
            </a:r>
            <a:r>
              <a:rPr lang="cs-CZ" sz="5400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(nikoli přes IS). </a:t>
            </a:r>
            <a:endParaRPr lang="cs-CZ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Vzdání se práva na přijetí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Pro možnost podat přihlášku v druhém, třetím a dalším kole se uchazeč musí vzdát práva na přijetí podáním, které došlo řediteli školy nejpozději 3 pracovní dny před termínem pro podání přihlášky do oboru středního vzdělání, kam se bude hlásit.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dirty="0"/>
              <a:t> Ředitel školy informaci o vzdání se práva na přijetí uchazeče předá do informačního systému do 2 pracovních dnů od doručení.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41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cs typeface="Calibri"/>
              </a:rPr>
              <a:t>TERMÍNY KONÁNÍ ZKOUŠEK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marL="320040" lvl="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8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Centrum (CERMAT) </a:t>
            </a:r>
            <a:r>
              <a:rPr lang="cs-CZ" sz="8000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vygeneruje každému uchazeči jedinečné registrační číslo.</a:t>
            </a:r>
            <a:endParaRPr lang="cs-CZ" sz="8000" dirty="0"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5600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Centrum určí 1. března a zveřejní v IS místo konání jednotné zkoušky uchazečem v obou termínech, a to vždy pouze ve škole s oborem vzdělání s maturitní zkouškou uvedeným v přihlášce. </a:t>
            </a:r>
            <a:r>
              <a:rPr lang="cs-CZ" sz="5600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Na oba termíny může být určena stejná škola; pokud má uchazeč uveden pouze jeden obor vzdělání s maturitní zkouškou, pak je to vždy stejná škola. </a:t>
            </a:r>
            <a:endParaRPr lang="cs-CZ" sz="5600" dirty="0" smtClean="0">
              <a:solidFill>
                <a:srgbClr val="000000"/>
              </a:solidFill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5600" dirty="0" smtClean="0">
                <a:ea typeface="Calibri" panose="020F0502020204030204" pitchFamily="34" charset="0"/>
                <a:cs typeface="Times New Roman"/>
              </a:rPr>
              <a:t>Období </a:t>
            </a:r>
            <a:r>
              <a:rPr lang="cs-CZ" sz="5600" dirty="0">
                <a:ea typeface="Calibri" panose="020F0502020204030204" pitchFamily="34" charset="0"/>
                <a:cs typeface="Times New Roman"/>
              </a:rPr>
              <a:t>pro konání řádného termínu jednotné zkoušky je stanoveno  na pracovní dny od 10. do 18. dubna. MŠMT stanovilo ve školním roce </a:t>
            </a:r>
            <a:r>
              <a:rPr lang="cs-CZ" sz="5600" b="1" dirty="0">
                <a:ea typeface="Calibri" panose="020F0502020204030204" pitchFamily="34" charset="0"/>
                <a:cs typeface="Times New Roman"/>
              </a:rPr>
              <a:t>2023/2024</a:t>
            </a:r>
            <a:r>
              <a:rPr lang="cs-CZ" sz="5600" dirty="0">
                <a:ea typeface="Calibri" panose="020F0502020204030204" pitchFamily="34" charset="0"/>
                <a:cs typeface="Times New Roman"/>
              </a:rPr>
              <a:t> termíny konání jednotné zkoušky v řádném termínu pro obory šestiletých a osmiletých gymnázií na </a:t>
            </a:r>
            <a:r>
              <a:rPr lang="cs-CZ" sz="5600" b="1" dirty="0">
                <a:ea typeface="Calibri" panose="020F0502020204030204" pitchFamily="34" charset="0"/>
                <a:cs typeface="Times New Roman"/>
              </a:rPr>
              <a:t>16. </a:t>
            </a:r>
            <a:r>
              <a:rPr lang="cs-CZ" sz="5600" dirty="0">
                <a:ea typeface="Calibri" panose="020F0502020204030204" pitchFamily="34" charset="0"/>
                <a:cs typeface="Times New Roman"/>
              </a:rPr>
              <a:t>a</a:t>
            </a:r>
            <a:r>
              <a:rPr lang="cs-CZ" sz="5600" b="1" dirty="0">
                <a:ea typeface="Calibri" panose="020F0502020204030204" pitchFamily="34" charset="0"/>
                <a:cs typeface="Times New Roman"/>
              </a:rPr>
              <a:t> 17. dubna 2024,</a:t>
            </a:r>
            <a:r>
              <a:rPr lang="cs-CZ" sz="5600" dirty="0">
                <a:ea typeface="Calibri" panose="020F0502020204030204" pitchFamily="34" charset="0"/>
                <a:cs typeface="Times New Roman"/>
              </a:rPr>
              <a:t> </a:t>
            </a:r>
            <a:r>
              <a:rPr lang="cs-CZ" sz="5600" dirty="0" smtClean="0">
                <a:ea typeface="Calibri" panose="020F0502020204030204" pitchFamily="34" charset="0"/>
                <a:cs typeface="Times New Roman"/>
              </a:rPr>
              <a:t>pro </a:t>
            </a:r>
            <a:r>
              <a:rPr lang="cs-CZ" sz="5600" dirty="0">
                <a:ea typeface="Calibri" panose="020F0502020204030204" pitchFamily="34" charset="0"/>
                <a:cs typeface="Times New Roman"/>
              </a:rPr>
              <a:t>čtyřleté obory vzdělávání, včetně nástavbového, </a:t>
            </a:r>
            <a:r>
              <a:rPr lang="cs-CZ" sz="5600" dirty="0" smtClean="0">
                <a:ea typeface="Calibri" panose="020F0502020204030204" pitchFamily="34" charset="0"/>
                <a:cs typeface="Times New Roman"/>
              </a:rPr>
              <a:t>na </a:t>
            </a:r>
            <a:r>
              <a:rPr lang="cs-CZ" sz="5600" b="1" dirty="0">
                <a:ea typeface="Calibri" panose="020F0502020204030204" pitchFamily="34" charset="0"/>
                <a:cs typeface="Times New Roman"/>
              </a:rPr>
              <a:t>12. </a:t>
            </a:r>
            <a:r>
              <a:rPr lang="cs-CZ" sz="5600" dirty="0">
                <a:ea typeface="Calibri" panose="020F0502020204030204" pitchFamily="34" charset="0"/>
                <a:cs typeface="Times New Roman"/>
              </a:rPr>
              <a:t>a </a:t>
            </a:r>
            <a:r>
              <a:rPr lang="cs-CZ" sz="5600" b="1" dirty="0">
                <a:ea typeface="Calibri" panose="020F0502020204030204" pitchFamily="34" charset="0"/>
                <a:cs typeface="Times New Roman"/>
              </a:rPr>
              <a:t>15. dubna 2024. </a:t>
            </a:r>
            <a:endParaRPr lang="cs-CZ" sz="5600" b="1" dirty="0" smtClean="0">
              <a:ea typeface="Calibri" panose="020F0502020204030204" pitchFamily="34" charset="0"/>
              <a:cs typeface="Times New Roman"/>
            </a:endParaRPr>
          </a:p>
          <a:p>
            <a:pPr marL="0" indent="0">
              <a:buNone/>
            </a:pPr>
            <a:r>
              <a:rPr lang="cs-CZ" sz="8000" b="1" u="sng" dirty="0" smtClean="0"/>
              <a:t>Řádný termín jednotné zkoušky (</a:t>
            </a:r>
            <a:r>
              <a:rPr lang="cs-CZ" sz="8000" b="1" u="sng" dirty="0" err="1" smtClean="0"/>
              <a:t>Čj</a:t>
            </a:r>
            <a:r>
              <a:rPr lang="cs-CZ" sz="8000" b="1" u="sng" dirty="0" smtClean="0"/>
              <a:t>, M):             </a:t>
            </a:r>
            <a:endParaRPr lang="cs-CZ" sz="8000" dirty="0" smtClean="0"/>
          </a:p>
          <a:p>
            <a:r>
              <a:rPr lang="cs-CZ" sz="8000" dirty="0" smtClean="0"/>
              <a:t>1. řádný termín centrálně zadávaných testů jednotné zkoušky pro čtyřleté obory vzdělání – </a:t>
            </a:r>
            <a:r>
              <a:rPr lang="cs-CZ" sz="8000" b="1" dirty="0" smtClean="0">
                <a:solidFill>
                  <a:srgbClr val="FF0000"/>
                </a:solidFill>
              </a:rPr>
              <a:t>12. duben 2024</a:t>
            </a:r>
            <a:endParaRPr lang="cs-CZ" sz="8000" b="1" dirty="0" smtClean="0"/>
          </a:p>
          <a:p>
            <a:r>
              <a:rPr lang="cs-CZ" sz="8000" dirty="0" smtClean="0"/>
              <a:t>2. řádný termín centrálně zadávaných testů jednotné zkoušky pro čtyřleté obory vzdělání -  </a:t>
            </a:r>
            <a:r>
              <a:rPr lang="cs-CZ" sz="8000" b="1" dirty="0" smtClean="0">
                <a:solidFill>
                  <a:srgbClr val="FF0000"/>
                </a:solidFill>
              </a:rPr>
              <a:t>15. duben 2024</a:t>
            </a:r>
            <a:endParaRPr lang="cs-CZ" sz="8000" b="1" dirty="0" smtClean="0"/>
          </a:p>
          <a:p>
            <a:endParaRPr lang="cs-CZ" sz="8000" b="1" dirty="0" smtClean="0"/>
          </a:p>
          <a:p>
            <a:pPr marL="0" indent="0">
              <a:buNone/>
            </a:pPr>
            <a:r>
              <a:rPr lang="cs-CZ" sz="8000" b="1" u="sng" dirty="0" smtClean="0"/>
              <a:t>Náhradní termíny jednotné zkoušky (</a:t>
            </a:r>
            <a:r>
              <a:rPr lang="cs-CZ" sz="8000" b="1" u="sng" dirty="0" err="1" smtClean="0"/>
              <a:t>Čj,M</a:t>
            </a:r>
            <a:r>
              <a:rPr lang="cs-CZ" sz="8000" b="1" u="sng" dirty="0" smtClean="0"/>
              <a:t>):</a:t>
            </a:r>
          </a:p>
          <a:p>
            <a:r>
              <a:rPr lang="cs-CZ" sz="8000" dirty="0" smtClean="0"/>
              <a:t>1. náhradní termín jednotné zkoušky – všechny obory vzdělání –              </a:t>
            </a:r>
            <a:r>
              <a:rPr lang="cs-CZ" sz="8000" b="1" dirty="0" smtClean="0"/>
              <a:t>29.duben 2024</a:t>
            </a:r>
          </a:p>
          <a:p>
            <a:r>
              <a:rPr lang="cs-CZ" sz="8000" dirty="0" smtClean="0"/>
              <a:t>2. náhradní termín jednotné zkoušky – všechny obory vzdělání –   </a:t>
            </a:r>
            <a:r>
              <a:rPr lang="cs-CZ" sz="8000" b="1" dirty="0" smtClean="0"/>
              <a:t>30.duben 2024</a:t>
            </a:r>
          </a:p>
          <a:p>
            <a:endParaRPr lang="cs-CZ" sz="4500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Informace vycházejí z ATLASU ŠKOLSTVÍ, který každý žák obdržel zdarma ve škole</a:t>
            </a:r>
            <a:br>
              <a:rPr lang="cs-CZ" sz="3600" b="1" dirty="0" smtClean="0"/>
            </a:br>
            <a:r>
              <a:rPr lang="cs-CZ" sz="3600" b="1" dirty="0" smtClean="0"/>
              <a:t> a také z www stránek středních škol</a:t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075240" cy="352839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sz="5100" b="1" dirty="0" smtClean="0"/>
              <a:t>           Klasifikace oborů vzdělávání: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lvl="0"/>
            <a:endParaRPr lang="cs-CZ" sz="4200" dirty="0" smtClean="0"/>
          </a:p>
          <a:p>
            <a:pPr lvl="0"/>
            <a:r>
              <a:rPr lang="cs-CZ" sz="4200" b="1" dirty="0" smtClean="0"/>
              <a:t>H   - s výučním listem</a:t>
            </a:r>
          </a:p>
          <a:p>
            <a:pPr lvl="0"/>
            <a:endParaRPr lang="cs-CZ" sz="4200" dirty="0" smtClean="0"/>
          </a:p>
          <a:p>
            <a:pPr lvl="0"/>
            <a:r>
              <a:rPr lang="cs-CZ" sz="4200" b="1" dirty="0" smtClean="0"/>
              <a:t>L/O  - s výučním listem a maturitou</a:t>
            </a:r>
          </a:p>
          <a:p>
            <a:pPr lvl="0"/>
            <a:endParaRPr lang="cs-CZ" sz="4200" dirty="0" smtClean="0"/>
          </a:p>
          <a:p>
            <a:pPr lvl="0"/>
            <a:r>
              <a:rPr lang="cs-CZ" sz="4200" b="1" dirty="0" smtClean="0"/>
              <a:t>M,  K(gymnázia)  - </a:t>
            </a:r>
            <a:r>
              <a:rPr lang="cs-CZ" sz="4200" b="1" smtClean="0"/>
              <a:t>obory s </a:t>
            </a:r>
            <a:r>
              <a:rPr lang="cs-CZ" sz="4200" b="1" dirty="0" smtClean="0"/>
              <a:t>maturitou</a:t>
            </a:r>
            <a:endParaRPr lang="cs-CZ" sz="4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cs typeface="Calibri"/>
              </a:rPr>
              <a:t>Vyhodnocení výsledků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>
                <a:ea typeface="Calibri" panose="020F0502020204030204" pitchFamily="34" charset="0"/>
                <a:cs typeface="Calibri"/>
              </a:rPr>
              <a:t>15</a:t>
            </a:r>
            <a:r>
              <a:rPr lang="cs-CZ" sz="2800" b="1" dirty="0">
                <a:ea typeface="Calibri" panose="020F0502020204030204" pitchFamily="34" charset="0"/>
                <a:cs typeface="Calibri"/>
              </a:rPr>
              <a:t>. května </a:t>
            </a:r>
            <a:r>
              <a:rPr lang="cs-CZ" sz="2800" b="1" dirty="0" smtClean="0">
                <a:ea typeface="Calibri" panose="020F0502020204030204" pitchFamily="34" charset="0"/>
                <a:cs typeface="Calibri"/>
              </a:rPr>
              <a:t>2024 </a:t>
            </a:r>
            <a:r>
              <a:rPr lang="cs-CZ" sz="2800" b="1" dirty="0">
                <a:ea typeface="Calibri" panose="020F0502020204030204" pitchFamily="34" charset="0"/>
                <a:cs typeface="Calibri"/>
              </a:rPr>
              <a:t>po potvrzení přijatých uchazečů v IS budou </a:t>
            </a:r>
            <a:r>
              <a:rPr lang="cs-CZ" sz="2800" b="1" dirty="0" smtClean="0">
                <a:ea typeface="Calibri" panose="020F0502020204030204" pitchFamily="34" charset="0"/>
                <a:cs typeface="Calibri"/>
              </a:rPr>
              <a:t>zveřejněny výsledky</a:t>
            </a:r>
            <a:r>
              <a:rPr lang="x-none" sz="2800" b="1" dirty="0">
                <a:ea typeface="Calibri" panose="020F0502020204030204" pitchFamily="34" charset="0"/>
                <a:cs typeface="Calibri"/>
              </a:rPr>
              <a:t> přijímacího řízení</a:t>
            </a:r>
            <a:r>
              <a:rPr lang="cs-CZ" sz="2800" b="1" dirty="0">
                <a:ea typeface="Calibri" panose="020F0502020204030204" pitchFamily="34" charset="0"/>
                <a:cs typeface="Calibri"/>
              </a:rPr>
              <a:t> dle seznamu, a to zároveň na veřejně přístupném místě ve škole </a:t>
            </a:r>
            <a:r>
              <a:rPr lang="cs-CZ" sz="2800" dirty="0">
                <a:ea typeface="Calibri" panose="020F0502020204030204" pitchFamily="34" charset="0"/>
                <a:cs typeface="Calibri"/>
              </a:rPr>
              <a:t>(zde musí být zveřejněn alespoň po dobu 15 dnů)</a:t>
            </a:r>
            <a:r>
              <a:rPr lang="cs-CZ" sz="2800" b="1" dirty="0">
                <a:ea typeface="Calibri" panose="020F0502020204030204" pitchFamily="34" charset="0"/>
                <a:cs typeface="Calibri"/>
              </a:rPr>
              <a:t> a zároveň v IS</a:t>
            </a:r>
            <a:r>
              <a:rPr lang="cs-CZ" sz="2800" dirty="0">
                <a:ea typeface="Calibri" panose="020F0502020204030204" pitchFamily="34" charset="0"/>
                <a:cs typeface="Calibri"/>
              </a:rPr>
              <a:t> (zde musí být zveřejněn alespoň po dobu do 20. února následujícího kalendářního roku),</a:t>
            </a:r>
            <a:r>
              <a:rPr lang="cs-CZ" sz="2800" b="1" dirty="0">
                <a:ea typeface="Calibri" panose="020F0502020204030204" pitchFamily="34" charset="0"/>
                <a:cs typeface="Calibri"/>
              </a:rPr>
              <a:t> čímž se rozhodnutí považují za oznámená</a:t>
            </a:r>
            <a:r>
              <a:rPr lang="cs-CZ" sz="2800" b="1" dirty="0" smtClean="0">
                <a:ea typeface="Calibri" panose="020F0502020204030204" pitchFamily="34" charset="0"/>
                <a:cs typeface="Calibri"/>
              </a:rPr>
              <a:t>.</a:t>
            </a:r>
          </a:p>
          <a:p>
            <a:endParaRPr lang="cs-CZ" sz="2800" b="1" dirty="0" smtClean="0">
              <a:ea typeface="Calibri" panose="020F0502020204030204" pitchFamily="34" charset="0"/>
              <a:cs typeface="Calibri"/>
            </a:endParaRPr>
          </a:p>
          <a:p>
            <a:r>
              <a:rPr lang="x-none" sz="2800" b="1" dirty="0" smtClean="0">
                <a:ea typeface="Calibri" panose="020F0502020204030204" pitchFamily="34" charset="0"/>
                <a:cs typeface="Calibri"/>
              </a:rPr>
              <a:t>Rozhodnutí </a:t>
            </a:r>
            <a:r>
              <a:rPr lang="x-none" sz="2800" b="1" dirty="0">
                <a:ea typeface="Calibri" panose="020F0502020204030204" pitchFamily="34" charset="0"/>
                <a:cs typeface="Calibri"/>
              </a:rPr>
              <a:t>o přijetí nebo nepřijetí </a:t>
            </a:r>
            <a:r>
              <a:rPr lang="cs-CZ" sz="2800" b="1" dirty="0">
                <a:ea typeface="Calibri" panose="020F0502020204030204" pitchFamily="34" charset="0"/>
                <a:cs typeface="Calibri"/>
              </a:rPr>
              <a:t>se v písemné formě </a:t>
            </a:r>
            <a:r>
              <a:rPr lang="cs-CZ" sz="2800" b="1" dirty="0" smtClean="0">
                <a:ea typeface="Calibri" panose="020F0502020204030204" pitchFamily="34" charset="0"/>
                <a:cs typeface="Calibri"/>
              </a:rPr>
              <a:t>nevyhotovují </a:t>
            </a:r>
            <a:r>
              <a:rPr lang="cs-CZ" sz="2800" b="1" dirty="0">
                <a:ea typeface="Calibri" panose="020F0502020204030204" pitchFamily="34" charset="0"/>
                <a:cs typeface="Calibri"/>
              </a:rPr>
              <a:t>a </a:t>
            </a:r>
            <a:r>
              <a:rPr lang="cs-CZ" sz="2800" b="1" dirty="0" smtClean="0">
                <a:ea typeface="Calibri" panose="020F0502020204030204" pitchFamily="34" charset="0"/>
                <a:cs typeface="Calibri"/>
              </a:rPr>
              <a:t>nezasílají.</a:t>
            </a:r>
            <a:endParaRPr lang="cs-CZ" sz="2800" dirty="0">
              <a:ea typeface="Calibri" panose="020F0502020204030204" pitchFamily="34" charset="0"/>
              <a:cs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635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Druhé kolo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369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sz="8000" dirty="0" smtClean="0"/>
              <a:t>Ředitel </a:t>
            </a:r>
            <a:r>
              <a:rPr lang="cs-CZ" sz="8000" dirty="0"/>
              <a:t>školy do 18. května stanoví, zveřejní na veřejně přístupném místě ve škole a způsobem umožňujícím dálkový přístup a předá do informačního systému pro druhé kolo přijímacího řízení informace podle § 1 odst. 1.</a:t>
            </a:r>
          </a:p>
          <a:p>
            <a:pPr marL="0" indent="0">
              <a:buNone/>
            </a:pPr>
            <a:r>
              <a:rPr lang="cs-CZ" sz="8000" b="1" dirty="0"/>
              <a:t> </a:t>
            </a:r>
            <a:endParaRPr lang="cs-CZ" sz="8000" dirty="0"/>
          </a:p>
          <a:p>
            <a:r>
              <a:rPr lang="cs-CZ" sz="8000" b="1" dirty="0" smtClean="0"/>
              <a:t>Termín </a:t>
            </a:r>
            <a:r>
              <a:rPr lang="cs-CZ" sz="8000" b="1" dirty="0"/>
              <a:t>pro odeslání přihlášky je pro druhé kolo přijímacího </a:t>
            </a:r>
            <a:r>
              <a:rPr lang="cs-CZ" sz="8000" b="1" dirty="0" smtClean="0"/>
              <a:t>řízení</a:t>
            </a:r>
          </a:p>
          <a:p>
            <a:pPr marL="0" indent="0">
              <a:buNone/>
            </a:pPr>
            <a:r>
              <a:rPr lang="cs-CZ" sz="8000" b="1" dirty="0" smtClean="0"/>
              <a:t>       </a:t>
            </a:r>
            <a:r>
              <a:rPr lang="cs-CZ" sz="8000" b="1" dirty="0"/>
              <a:t>do 24. </a:t>
            </a:r>
            <a:r>
              <a:rPr lang="cs-CZ" sz="8000" b="1" dirty="0" smtClean="0"/>
              <a:t>května 2024.</a:t>
            </a:r>
            <a:endParaRPr lang="cs-CZ" sz="8000" b="1" dirty="0"/>
          </a:p>
          <a:p>
            <a:pPr marL="0" indent="0">
              <a:buNone/>
            </a:pPr>
            <a:r>
              <a:rPr lang="cs-CZ" sz="8000" b="1" dirty="0"/>
              <a:t> </a:t>
            </a:r>
            <a:endParaRPr lang="cs-CZ" sz="8000" dirty="0"/>
          </a:p>
          <a:p>
            <a:r>
              <a:rPr lang="cs-CZ" sz="8000" dirty="0" smtClean="0"/>
              <a:t>Ředitel </a:t>
            </a:r>
            <a:r>
              <a:rPr lang="cs-CZ" sz="8000" dirty="0"/>
              <a:t>školy stanoví řádný termín školní přijímací zkoušky a talentové zkoušky, a to v pracovních dnech v období od 8. do 12. </a:t>
            </a:r>
            <a:r>
              <a:rPr lang="cs-CZ" sz="8000" dirty="0" smtClean="0"/>
              <a:t>června 2024.</a:t>
            </a:r>
            <a:endParaRPr lang="cs-CZ" sz="8000" dirty="0"/>
          </a:p>
          <a:p>
            <a:pPr marL="0" indent="0">
              <a:buNone/>
            </a:pPr>
            <a:r>
              <a:rPr lang="cs-CZ" sz="8000" b="1" dirty="0"/>
              <a:t> </a:t>
            </a:r>
            <a:endParaRPr lang="cs-CZ" sz="8000" dirty="0"/>
          </a:p>
          <a:p>
            <a:r>
              <a:rPr lang="cs-CZ" sz="8000" dirty="0" smtClean="0"/>
              <a:t>Ředitel </a:t>
            </a:r>
            <a:r>
              <a:rPr lang="cs-CZ" sz="8000" dirty="0"/>
              <a:t>školy odešle pozvánku uchazeči ke konání přijímací zkoušky nejpozději 7 dnů před termínem konání této zkoušky.</a:t>
            </a:r>
          </a:p>
          <a:p>
            <a:pPr marL="0" indent="0">
              <a:buNone/>
            </a:pPr>
            <a:r>
              <a:rPr lang="cs-CZ" sz="8000" b="1" dirty="0"/>
              <a:t> </a:t>
            </a:r>
            <a:endParaRPr lang="cs-CZ" sz="8000" dirty="0"/>
          </a:p>
          <a:p>
            <a:r>
              <a:rPr lang="cs-CZ" sz="8000" dirty="0" smtClean="0"/>
              <a:t>Centrum </a:t>
            </a:r>
            <a:r>
              <a:rPr lang="cs-CZ" sz="8000" dirty="0"/>
              <a:t>zpřístupní škole výsledky jednotné zkoušky v informačním systému </a:t>
            </a:r>
            <a:r>
              <a:rPr lang="cs-CZ" sz="8000" b="1" dirty="0" smtClean="0"/>
              <a:t> 13</a:t>
            </a:r>
            <a:r>
              <a:rPr lang="cs-CZ" sz="8000" b="1" dirty="0"/>
              <a:t>. </a:t>
            </a:r>
            <a:r>
              <a:rPr lang="cs-CZ" sz="8000" b="1" dirty="0" smtClean="0"/>
              <a:t>června 2024.</a:t>
            </a:r>
            <a:endParaRPr lang="cs-CZ" sz="8000" b="1" dirty="0"/>
          </a:p>
          <a:p>
            <a:pPr marL="0" indent="0">
              <a:buNone/>
            </a:pPr>
            <a:r>
              <a:rPr lang="cs-CZ" sz="7200" b="1" dirty="0"/>
              <a:t> 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3207520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418E96"/>
                </a:solidFill>
                <a:cs typeface="Calibri"/>
              </a:rPr>
              <a:t/>
            </a:r>
            <a:br>
              <a:rPr lang="cs-CZ" dirty="0" smtClean="0">
                <a:solidFill>
                  <a:srgbClr val="418E96"/>
                </a:solidFill>
                <a:cs typeface="Calibri"/>
              </a:rPr>
            </a:br>
            <a:r>
              <a:rPr lang="cs-CZ" b="1" dirty="0" smtClean="0">
                <a:cs typeface="Calibri"/>
              </a:rPr>
              <a:t>Třetí </a:t>
            </a:r>
            <a:r>
              <a:rPr lang="cs-CZ" b="1" dirty="0">
                <a:cs typeface="Calibri"/>
              </a:rPr>
              <a:t>a další </a:t>
            </a:r>
            <a:r>
              <a:rPr lang="cs-CZ" b="1" dirty="0" smtClean="0">
                <a:cs typeface="Calibri"/>
              </a:rPr>
              <a:t>kola přijímacího řízení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dirty="0">
                <a:ea typeface="Calibri" panose="020F0502020204030204" pitchFamily="34" charset="0"/>
                <a:cs typeface="Times New Roman"/>
              </a:rPr>
              <a:t>Ředitel školy vyhlásí kritéria včetně všech údajů jako v kole druhém a zadá je do IS. </a:t>
            </a:r>
            <a:r>
              <a:rPr lang="cs-CZ" dirty="0" smtClean="0">
                <a:ea typeface="Calibri" panose="020F0502020204030204" pitchFamily="34" charset="0"/>
                <a:cs typeface="Times New Roman"/>
              </a:rPr>
              <a:t>Navíc </a:t>
            </a:r>
            <a:r>
              <a:rPr lang="cs-CZ" dirty="0">
                <a:ea typeface="Calibri" panose="020F0502020204030204" pitchFamily="34" charset="0"/>
                <a:cs typeface="Times New Roman"/>
              </a:rPr>
              <a:t>do IS zadá termín pro podání přihlášky v daném kole.  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dirty="0">
                <a:ea typeface="Calibri" panose="020F0502020204030204" pitchFamily="34" charset="0"/>
                <a:cs typeface="Times New Roman"/>
              </a:rPr>
              <a:t>Termín pro odevzdání přihlášek v každém dalším kole může ředitel stanovit </a:t>
            </a:r>
            <a:r>
              <a:rPr lang="cs-CZ" dirty="0" smtClean="0">
                <a:ea typeface="Calibri" panose="020F0502020204030204" pitchFamily="34" charset="0"/>
                <a:cs typeface="Times New Roman"/>
              </a:rPr>
              <a:t>nejdříve na </a:t>
            </a:r>
            <a:r>
              <a:rPr lang="cs-CZ" dirty="0">
                <a:ea typeface="Calibri" panose="020F0502020204030204" pitchFamily="34" charset="0"/>
                <a:cs typeface="Times New Roman"/>
              </a:rPr>
              <a:t>7. den od vydání všech rozhodnutí v kole předchozím.</a:t>
            </a: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b="1" dirty="0">
                <a:ea typeface="Calibri" panose="020F0502020204030204" pitchFamily="34" charset="0"/>
                <a:cs typeface="Times New Roman"/>
              </a:rPr>
              <a:t>Počet přihlášek je neomezený, přihlášky lze podávat pouze na tiskopisu. Na jeden tiskopis </a:t>
            </a:r>
            <a:r>
              <a:rPr lang="cs-CZ" b="1" dirty="0" smtClean="0">
                <a:ea typeface="Calibri" panose="020F0502020204030204" pitchFamily="34" charset="0"/>
                <a:cs typeface="Times New Roman"/>
              </a:rPr>
              <a:t>se </a:t>
            </a:r>
            <a:r>
              <a:rPr lang="cs-CZ" b="1" dirty="0">
                <a:ea typeface="Calibri" panose="020F0502020204030204" pitchFamily="34" charset="0"/>
                <a:cs typeface="Times New Roman"/>
              </a:rPr>
              <a:t>uvádí pouze jedna škola, možno i více oborů, ale bez </a:t>
            </a:r>
            <a:r>
              <a:rPr lang="cs-CZ" b="1" dirty="0" err="1">
                <a:ea typeface="Calibri" panose="020F0502020204030204" pitchFamily="34" charset="0"/>
                <a:cs typeface="Times New Roman"/>
              </a:rPr>
              <a:t>prioritizace</a:t>
            </a:r>
            <a:r>
              <a:rPr lang="cs-CZ" b="1" dirty="0">
                <a:ea typeface="Calibri" panose="020F0502020204030204" pitchFamily="34" charset="0"/>
                <a:cs typeface="Times New Roman"/>
              </a:rPr>
              <a:t>.</a:t>
            </a:r>
          </a:p>
          <a:p>
            <a:pPr marL="320040" lvl="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dirty="0">
                <a:ea typeface="Calibri" panose="020F0502020204030204" pitchFamily="34" charset="0"/>
                <a:cs typeface="Times New Roman"/>
              </a:rPr>
              <a:t>Výsledky jednotné zkoušky se nemusí povinně zohledňovat. Pokud se zohledňují, určí ředitel školy náhradní způsob hodnocení u uchazečů, kteří ji nekonali.</a:t>
            </a:r>
          </a:p>
          <a:p>
            <a:pPr marL="320040" lvl="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b="1" dirty="0">
                <a:ea typeface="Calibri" panose="020F0502020204030204" pitchFamily="34" charset="0"/>
                <a:cs typeface="Times New Roman"/>
              </a:rPr>
              <a:t>Rozhodnutí o přijetí i nepřijetí se vyhotovují v písemné formě</a:t>
            </a:r>
            <a:r>
              <a:rPr lang="cs-CZ" dirty="0" smtClean="0">
                <a:ea typeface="Calibri" panose="020F0502020204030204" pitchFamily="34" charset="0"/>
                <a:cs typeface="Times New Roman"/>
              </a:rPr>
              <a:t>..</a:t>
            </a:r>
            <a:endParaRPr lang="cs-CZ" dirty="0">
              <a:ea typeface="Calibri" panose="020F0502020204030204" pitchFamily="34" charset="0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4713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cs typeface="Calibri"/>
              </a:rPr>
              <a:t>Třetí a další kola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Třetí </a:t>
            </a:r>
            <a:r>
              <a:rPr lang="cs-CZ" dirty="0"/>
              <a:t>a další kolo přijímacích zkoušek slouží výhradně pro uchazeče, kteří nebyli přijati v 1. ani 2. </a:t>
            </a:r>
            <a:r>
              <a:rPr lang="cs-CZ" dirty="0" smtClean="0"/>
              <a:t>kole nebo </a:t>
            </a:r>
            <a:r>
              <a:rPr lang="cs-CZ" dirty="0"/>
              <a:t>se vzdali přijetí.</a:t>
            </a:r>
          </a:p>
          <a:p>
            <a:pPr algn="just"/>
            <a:r>
              <a:rPr lang="cs-CZ" b="1" dirty="0" smtClean="0"/>
              <a:t>Od </a:t>
            </a:r>
            <a:r>
              <a:rPr lang="cs-CZ" b="1" dirty="0"/>
              <a:t>25. </a:t>
            </a:r>
            <a:r>
              <a:rPr lang="cs-CZ" b="1" dirty="0" smtClean="0"/>
              <a:t>června 2024</a:t>
            </a:r>
            <a:r>
              <a:rPr lang="cs-CZ" dirty="0" smtClean="0"/>
              <a:t> </a:t>
            </a:r>
            <a:r>
              <a:rPr lang="cs-CZ" dirty="0"/>
              <a:t>- třetí a další kola již nejsou centrálně řízeny a jejich termíny a způsob konání jsou zcela na rozhodnutí škol.</a:t>
            </a:r>
          </a:p>
          <a:p>
            <a:pPr algn="just"/>
            <a:r>
              <a:rPr lang="cs-CZ" dirty="0" smtClean="0"/>
              <a:t>Uchazeč </a:t>
            </a:r>
            <a:r>
              <a:rPr lang="cs-CZ" dirty="0"/>
              <a:t>nemůže být přijat na školu v žádném kole, pokud je přijat na jiné škole a nevzdá se tam </a:t>
            </a:r>
            <a:r>
              <a:rPr lang="cs-CZ" dirty="0" smtClean="0"/>
              <a:t>přijetí.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0014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Podrobné informace a odpovědi na dotazy najdete na: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u="sng" dirty="0" smtClean="0">
                <a:hlinkClick r:id="rId2"/>
              </a:rPr>
              <a:t>www.prihlaskynastredni.cz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b="1" dirty="0">
                <a:hlinkClick r:id="rId3"/>
              </a:rPr>
              <a:t>https://www.msmt.cz/vzdelavani/stredni-vzdelavani/prijimani-na-stredni-skoly-a-konzervatore</a:t>
            </a:r>
            <a:endParaRPr lang="cs-CZ" sz="2400" b="1" dirty="0"/>
          </a:p>
          <a:p>
            <a:pPr>
              <a:buNone/>
            </a:pPr>
            <a:endParaRPr lang="cs-CZ" sz="2400" dirty="0" smtClean="0"/>
          </a:p>
          <a:p>
            <a:r>
              <a:rPr lang="cs-CZ" sz="2400" b="1" u="sng" dirty="0" smtClean="0">
                <a:hlinkClick r:id="rId4"/>
              </a:rPr>
              <a:t>www.cermat.cz</a:t>
            </a:r>
            <a:endParaRPr lang="cs-CZ" sz="2400" b="1" u="sng" dirty="0" smtClean="0"/>
          </a:p>
          <a:p>
            <a:endParaRPr lang="cs-CZ" sz="2400" b="1" u="sng" dirty="0">
              <a:hlinkClick r:id="rId2"/>
            </a:endParaRPr>
          </a:p>
          <a:p>
            <a:r>
              <a:rPr lang="cs-CZ" sz="2400" b="1" u="sng" dirty="0" smtClean="0">
                <a:hlinkClick r:id="rId2"/>
              </a:rPr>
              <a:t>www.zshrabova.cz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000" b="1" dirty="0" smtClean="0"/>
              <a:t>Přeji vám všem, rodičům i žákům, hodně úspěchů v nastupujícím rozhodování a výběru střední školy.</a:t>
            </a:r>
          </a:p>
          <a:p>
            <a:pPr>
              <a:buNone/>
            </a:pPr>
            <a:r>
              <a:rPr lang="cs-CZ" sz="2000" b="1" dirty="0" smtClean="0"/>
              <a:t>                                                              Mgr. Alena Gomolová - výchovný poradce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Poradenství k volbě povolání: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b="1" dirty="0" smtClean="0"/>
              <a:t>Základní škola (výchovný poradce, předmět </a:t>
            </a:r>
            <a:r>
              <a:rPr lang="cs-CZ" b="1" dirty="0" err="1" smtClean="0"/>
              <a:t>Psp</a:t>
            </a:r>
            <a:r>
              <a:rPr lang="cs-CZ" b="1" dirty="0" smtClean="0"/>
              <a:t>, třídní učitel)</a:t>
            </a:r>
            <a:endParaRPr lang="cs-CZ" dirty="0" smtClean="0"/>
          </a:p>
          <a:p>
            <a:pPr lvl="0"/>
            <a:r>
              <a:rPr lang="cs-CZ" b="1" dirty="0" smtClean="0"/>
              <a:t>Atlasy školství</a:t>
            </a:r>
            <a:endParaRPr lang="cs-CZ" dirty="0" smtClean="0"/>
          </a:p>
          <a:p>
            <a:pPr lvl="0"/>
            <a:r>
              <a:rPr lang="cs-CZ" b="1" dirty="0" smtClean="0"/>
              <a:t>IPS – Informační a poradenské středisko Úřadu práce</a:t>
            </a:r>
            <a:endParaRPr lang="cs-CZ" dirty="0" smtClean="0"/>
          </a:p>
          <a:p>
            <a:pPr lvl="0"/>
            <a:r>
              <a:rPr lang="cs-CZ" b="1" dirty="0" smtClean="0"/>
              <a:t>Internet (</a:t>
            </a:r>
            <a:r>
              <a:rPr lang="cs-CZ" b="1" u="sng" dirty="0" smtClean="0">
                <a:hlinkClick r:id="rId2"/>
              </a:rPr>
              <a:t>www.infoabsolvent.cz</a:t>
            </a:r>
            <a:r>
              <a:rPr lang="cs-CZ" b="1" dirty="0" smtClean="0"/>
              <a:t>, </a:t>
            </a:r>
            <a:r>
              <a:rPr lang="cs-CZ" b="1" u="sng" dirty="0" smtClean="0">
                <a:hlinkClick r:id="rId3"/>
              </a:rPr>
              <a:t>www.proskoly.cz</a:t>
            </a:r>
            <a:r>
              <a:rPr lang="cs-CZ" b="1" dirty="0"/>
              <a:t> </a:t>
            </a:r>
            <a:r>
              <a:rPr lang="cs-CZ" b="1" dirty="0" smtClean="0"/>
              <a:t>ad.)</a:t>
            </a:r>
            <a:endParaRPr lang="cs-CZ" dirty="0" smtClean="0"/>
          </a:p>
          <a:p>
            <a:pPr lvl="0"/>
            <a:r>
              <a:rPr lang="cs-CZ" b="1" dirty="0" smtClean="0"/>
              <a:t>PPP –  </a:t>
            </a:r>
            <a:r>
              <a:rPr lang="cs-CZ" b="1" dirty="0" err="1" smtClean="0"/>
              <a:t>Pedagogicko</a:t>
            </a:r>
            <a:r>
              <a:rPr lang="cs-CZ" b="1" dirty="0" smtClean="0"/>
              <a:t> -  psychologická poradna</a:t>
            </a:r>
            <a:endParaRPr lang="cs-CZ" dirty="0" smtClean="0"/>
          </a:p>
          <a:p>
            <a:pPr lvl="0"/>
            <a:r>
              <a:rPr lang="cs-CZ" b="1" dirty="0" smtClean="0"/>
              <a:t>prezentační výstavy SŠ –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výstaviště Černá louka v Ostravě a obchodní centrum FUTURUM (proběhlo v prosinci)</a:t>
            </a:r>
          </a:p>
          <a:p>
            <a:pPr lvl="0"/>
            <a:r>
              <a:rPr lang="cs-CZ" b="1" u="sng" dirty="0" smtClean="0"/>
              <a:t>dny otevřených dveří SŠ (DOD) – sledovat u vybrané školy</a:t>
            </a:r>
            <a:endParaRPr lang="cs-CZ" u="sng" dirty="0" smtClean="0"/>
          </a:p>
          <a:p>
            <a:pPr lvl="0"/>
            <a:r>
              <a:rPr lang="cs-CZ" b="1" dirty="0" smtClean="0"/>
              <a:t>PC programy, testy (Test volby povolání-předány kódy, certifikát)</a:t>
            </a:r>
            <a:endParaRPr lang="cs-CZ" dirty="0" smtClean="0"/>
          </a:p>
          <a:p>
            <a:pPr lvl="0"/>
            <a:r>
              <a:rPr lang="cs-CZ" b="1" dirty="0" smtClean="0"/>
              <a:t>nástěnka VP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Důležité odkazy: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www.msmt.cz/vzdelavani/stredni-vzdelavani/prijimani-na-stredni-skoly-a-konzervatore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www.prihlaskynastredni.cz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4"/>
              </a:rPr>
              <a:t>www.cermat.cz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24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Calibri"/>
              </a:rPr>
              <a:t>H</a:t>
            </a:r>
            <a:r>
              <a:rPr lang="cs-CZ" b="1" dirty="0" err="1" smtClean="0">
                <a:cs typeface="Calibri"/>
              </a:rPr>
              <a:t>lavní</a:t>
            </a:r>
            <a:r>
              <a:rPr lang="en-US" b="1" dirty="0" smtClean="0">
                <a:cs typeface="Calibri"/>
              </a:rPr>
              <a:t> </a:t>
            </a:r>
            <a:r>
              <a:rPr lang="cs-CZ" b="1" dirty="0" smtClean="0">
                <a:cs typeface="Calibri"/>
              </a:rPr>
              <a:t>principy nového přijímacího řízení na střední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dirty="0">
                <a:solidFill>
                  <a:srgbClr val="000000"/>
                </a:solidFill>
                <a:ea typeface="Times New Roman" panose="02020603050405020304" pitchFamily="18" charset="0"/>
              </a:rPr>
              <a:t>Evidence všech přihlášek, jak do maturitních oborů, tak nematuritních </a:t>
            </a:r>
            <a:r>
              <a:rPr lang="cs-CZ" sz="7200" b="1" dirty="0">
                <a:solidFill>
                  <a:srgbClr val="000000"/>
                </a:solidFill>
                <a:ea typeface="Times New Roman" panose="02020603050405020304" pitchFamily="18" charset="0"/>
              </a:rPr>
              <a:t>v jednotném informačním </a:t>
            </a:r>
            <a:r>
              <a:rPr lang="cs-CZ" sz="72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systému (IS)</a:t>
            </a:r>
            <a:r>
              <a:rPr lang="cs-CZ" sz="72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; </a:t>
            </a:r>
            <a:r>
              <a:rPr lang="cs-CZ" sz="7200" dirty="0">
                <a:solidFill>
                  <a:srgbClr val="000000"/>
                </a:solidFill>
                <a:ea typeface="Times New Roman" panose="02020603050405020304" pitchFamily="18" charset="0"/>
              </a:rPr>
              <a:t>včetně víceletých oborů gymnázií a konzervatoří.</a:t>
            </a:r>
          </a:p>
          <a:p>
            <a:pPr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b="1" dirty="0">
                <a:solidFill>
                  <a:srgbClr val="000000"/>
                </a:solidFill>
                <a:ea typeface="Times New Roman" panose="02020603050405020304" pitchFamily="18" charset="0"/>
                <a:cs typeface="Arial"/>
              </a:rPr>
              <a:t>Možnost podat v 1. a ve 2. kole přihlášky až do 3 oborů vzdělání (až 5 v případě podání 2 přihlášek do oborů vzdělání s talentovou zkouškou).</a:t>
            </a:r>
          </a:p>
          <a:p>
            <a:pPr lvl="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b="1" dirty="0">
                <a:solidFill>
                  <a:srgbClr val="000000"/>
                </a:solidFill>
                <a:ea typeface="Times New Roman" panose="02020603050405020304" pitchFamily="18" charset="0"/>
                <a:cs typeface="Arial"/>
              </a:rPr>
              <a:t>Změna některých termínů </a:t>
            </a:r>
            <a:r>
              <a:rPr lang="cs-CZ" sz="7200" dirty="0">
                <a:solidFill>
                  <a:srgbClr val="000000"/>
                </a:solidFill>
                <a:ea typeface="Times New Roman" panose="02020603050405020304" pitchFamily="18" charset="0"/>
                <a:cs typeface="Arial"/>
              </a:rPr>
              <a:t>souvisejících s přijímacím řízením do středních škol.</a:t>
            </a:r>
          </a:p>
          <a:p>
            <a:pPr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dirty="0">
                <a:solidFill>
                  <a:srgbClr val="000000"/>
                </a:solidFill>
                <a:ea typeface="Times New Roman" panose="02020603050405020304" pitchFamily="18" charset="0"/>
                <a:cs typeface="Arial"/>
              </a:rPr>
              <a:t>Podat přihlášky bude možné plně elektronickou formou s ověřením zákonného zástupce (nebo zletilého uchazeče) prostřednictvím Identity občana. Dále bude umožněno podat přihlášky v listinné podobě s podporou elektronického systému nebo jen v listinné podobě na tiskopisu.</a:t>
            </a:r>
          </a:p>
          <a:p>
            <a:pPr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b="1" dirty="0">
                <a:solidFill>
                  <a:srgbClr val="000000"/>
                </a:solidFill>
                <a:ea typeface="Times New Roman" panose="02020603050405020304" pitchFamily="18" charset="0"/>
                <a:cs typeface="Arial"/>
              </a:rPr>
              <a:t>Zachování 2 pokusů možnosti konat testy JPZ. Nově budou mít 2 </a:t>
            </a:r>
            <a:r>
              <a:rPr lang="cs-CZ" sz="7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Arial"/>
              </a:rPr>
              <a:t>pokusy i uchazeči</a:t>
            </a:r>
            <a:r>
              <a:rPr lang="cs-CZ" sz="7200" b="1" dirty="0">
                <a:solidFill>
                  <a:srgbClr val="000000"/>
                </a:solidFill>
                <a:ea typeface="Times New Roman" panose="02020603050405020304" pitchFamily="18" charset="0"/>
                <a:cs typeface="Arial"/>
              </a:rPr>
              <a:t>, kteří se hlásí pouze na jeden maturitní obor. </a:t>
            </a:r>
            <a:endParaRPr lang="cs-CZ" sz="7200" b="1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dirty="0">
                <a:solidFill>
                  <a:srgbClr val="000000"/>
                </a:solidFill>
                <a:ea typeface="Times New Roman" panose="02020603050405020304" pitchFamily="18" charset="0"/>
                <a:cs typeface="Arial"/>
              </a:rPr>
              <a:t>Školní část přijímacích zkoušek bude skládána v průběhu delšího období, a to i před konáním JPZ.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1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Calibri"/>
              </a:rPr>
              <a:t>H</a:t>
            </a:r>
            <a:r>
              <a:rPr lang="cs-CZ" b="1" dirty="0" err="1">
                <a:cs typeface="Calibri"/>
              </a:rPr>
              <a:t>lavní</a:t>
            </a:r>
            <a:r>
              <a:rPr lang="en-US" b="1" dirty="0">
                <a:cs typeface="Calibri"/>
              </a:rPr>
              <a:t> </a:t>
            </a:r>
            <a:r>
              <a:rPr lang="cs-CZ" b="1" dirty="0">
                <a:cs typeface="Calibri"/>
              </a:rPr>
              <a:t>principy nového přijímacího řízení na střední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832648"/>
          </a:xfrm>
        </p:spPr>
        <p:txBody>
          <a:bodyPr>
            <a:noAutofit/>
          </a:bodyPr>
          <a:lstStyle/>
          <a:p>
            <a:pPr lvl="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Systém bude bezprostředně po vyhodnocení výsledků přijímacích zkoušek (JPZ a školní části) na základě </a:t>
            </a:r>
            <a:r>
              <a:rPr lang="cs-CZ" sz="20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prioritizace</a:t>
            </a:r>
            <a:r>
              <a:rPr lang="cs-CZ" sz="20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přiřazovat uchazeče ke konkrétním oborům vzdělání do konkrétních škol.</a:t>
            </a:r>
            <a:endParaRPr lang="cs-CZ" sz="20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lvl="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Principy konání </a:t>
            </a:r>
            <a:r>
              <a:rPr lang="cs-CZ" sz="20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druhého kola 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přijímacího řízení jsou nastaveny podobně jako kolo první, a to včetně jednotných termínů a </a:t>
            </a:r>
            <a:r>
              <a:rPr lang="cs-CZ" sz="20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povinnosti zohlednit v rámci kritérií pro přijetí JPZ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V rámci druhého kola je povinně aplikován výsledek JPZ z kola prvního. </a:t>
            </a:r>
            <a:endParaRPr lang="cs-CZ" sz="2000" dirty="0">
              <a:ea typeface="Times New Roman" panose="02020603050405020304" pitchFamily="18" charset="0"/>
            </a:endParaRPr>
          </a:p>
          <a:p>
            <a:pPr lvl="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 případě, že uchazeč nebude chtít nastoupit do určené školy, bude mít možnost v dané škole podat </a:t>
            </a:r>
            <a:r>
              <a:rPr lang="cs-CZ" sz="20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„vzdání se“ svého místa 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 zúčastnit se následujících kol přijímacího řízení.</a:t>
            </a:r>
            <a:endParaRPr lang="cs-CZ" sz="2000" dirty="0">
              <a:ea typeface="Times New Roman" panose="02020603050405020304" pitchFamily="18" charset="0"/>
            </a:endParaRPr>
          </a:p>
          <a:p>
            <a:pPr lvl="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Třetí a další kola již jednotně nejsou stanovena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je ponecháno v kompetenci ředitelů škol (informační systém zde plní pouze formu registrační a kontrolní). </a:t>
            </a:r>
            <a:endParaRPr lang="cs-CZ" sz="2000" dirty="0">
              <a:ea typeface="Times New Roman" panose="020206030504050203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386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cs typeface="Calibri"/>
              </a:rPr>
              <a:t>Obory vzdělání s talentovými zkouškami (TZ)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1500"/>
              </a:spcAft>
              <a:buNone/>
              <a:tabLst>
                <a:tab pos="228600" algn="l"/>
              </a:tabLst>
            </a:pPr>
            <a:r>
              <a:rPr lang="x-none" dirty="0">
                <a:ea typeface="Calibri" panose="020F0502020204030204" pitchFamily="34" charset="0"/>
                <a:cs typeface="Calibri Light"/>
              </a:rPr>
              <a:t>Termíny pro konání TZ</a:t>
            </a:r>
            <a:r>
              <a:rPr lang="cs-CZ" dirty="0">
                <a:ea typeface="Calibri" panose="020F0502020204030204" pitchFamily="34" charset="0"/>
                <a:cs typeface="Calibri Light"/>
              </a:rPr>
              <a:t> (platné pro školní rok 2023/2024):</a:t>
            </a:r>
          </a:p>
          <a:p>
            <a:pPr marL="834300" indent="-457200">
              <a:spcAft>
                <a:spcPts val="600"/>
              </a:spcAft>
              <a:tabLst>
                <a:tab pos="228600" algn="l"/>
              </a:tabLst>
            </a:pPr>
            <a:r>
              <a:rPr lang="x-none" b="1" dirty="0">
                <a:ea typeface="Calibri" panose="020F0502020204030204" pitchFamily="34" charset="0"/>
                <a:cs typeface="Calibri Light"/>
              </a:rPr>
              <a:t>obory vzdělání 82 Umění a užité umění v pracovních dnech </a:t>
            </a:r>
            <a:r>
              <a:rPr lang="x-none" b="1" dirty="0" smtClean="0">
                <a:ea typeface="Calibri" panose="020F0502020204030204" pitchFamily="34" charset="0"/>
                <a:cs typeface="Calibri Light"/>
              </a:rPr>
              <a:t>od </a:t>
            </a:r>
            <a:r>
              <a:rPr lang="x-none" b="1" dirty="0">
                <a:ea typeface="Calibri" panose="020F0502020204030204" pitchFamily="34" charset="0"/>
                <a:cs typeface="Calibri Light"/>
              </a:rPr>
              <a:t>2. do 15. ledna 2024</a:t>
            </a:r>
            <a:r>
              <a:rPr lang="cs-CZ" dirty="0">
                <a:ea typeface="Calibri" panose="020F0502020204030204" pitchFamily="34" charset="0"/>
                <a:cs typeface="Calibri Light"/>
              </a:rPr>
              <a:t>,</a:t>
            </a:r>
          </a:p>
          <a:p>
            <a:pPr marL="834300" indent="-457200">
              <a:spcAft>
                <a:spcPts val="600"/>
              </a:spcAft>
              <a:tabLst>
                <a:tab pos="228600" algn="l"/>
              </a:tabLst>
            </a:pPr>
            <a:r>
              <a:rPr lang="x-none" dirty="0">
                <a:ea typeface="Calibri" panose="020F0502020204030204" pitchFamily="34" charset="0"/>
                <a:cs typeface="Calibri Light"/>
              </a:rPr>
              <a:t>konzervatoře v pracovních dnech od 15. do 31. ledna 2024</a:t>
            </a:r>
            <a:r>
              <a:rPr lang="cs-CZ" dirty="0">
                <a:ea typeface="Calibri" panose="020F0502020204030204" pitchFamily="34" charset="0"/>
                <a:cs typeface="Calibri Light"/>
              </a:rPr>
              <a:t>,</a:t>
            </a:r>
            <a:r>
              <a:rPr lang="x-none" dirty="0">
                <a:ea typeface="Calibri" panose="020F0502020204030204" pitchFamily="34" charset="0"/>
                <a:cs typeface="Calibri Light"/>
              </a:rPr>
              <a:t> </a:t>
            </a:r>
            <a:endParaRPr lang="cs-CZ" dirty="0">
              <a:ea typeface="Calibri" panose="020F0502020204030204" pitchFamily="34" charset="0"/>
              <a:cs typeface="Calibri Light"/>
            </a:endParaRPr>
          </a:p>
          <a:p>
            <a:pPr marL="834300" indent="-457200">
              <a:spcAft>
                <a:spcPts val="600"/>
              </a:spcAft>
              <a:tabLst>
                <a:tab pos="228600" algn="l"/>
              </a:tabLst>
            </a:pPr>
            <a:r>
              <a:rPr lang="x-none" dirty="0">
                <a:ea typeface="Calibri" panose="020F0502020204030204" pitchFamily="34" charset="0"/>
                <a:cs typeface="Calibri Light"/>
              </a:rPr>
              <a:t>obory vzdělání Gymnázium se sportovní přípravou (GSP) v</a:t>
            </a:r>
            <a:r>
              <a:rPr lang="x-non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x-none" dirty="0">
                <a:ea typeface="Calibri" panose="020F0502020204030204" pitchFamily="34" charset="0"/>
                <a:cs typeface="Calibri Light"/>
              </a:rPr>
              <a:t>pracovních dnech od 2. ledna do 15. února 2024. </a:t>
            </a:r>
            <a:endParaRPr lang="cs-CZ" dirty="0">
              <a:ea typeface="Calibri" panose="020F0502020204030204" pitchFamily="34" charset="0"/>
              <a:cs typeface="Calibri Ligh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50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0000"/>
                </a:solidFill>
                <a:cs typeface="Calibri"/>
              </a:rPr>
              <a:t>Novela školského zákona stanovuje </a:t>
            </a:r>
            <a:r>
              <a:rPr lang="cs-CZ" sz="3600" b="1" dirty="0">
                <a:cs typeface="Calibri"/>
              </a:rPr>
              <a:t>v přechodných ustanoveních </a:t>
            </a:r>
            <a:r>
              <a:rPr lang="cs-CZ" sz="3600" b="1" dirty="0">
                <a:solidFill>
                  <a:srgbClr val="000000"/>
                </a:solidFill>
                <a:cs typeface="Calibri"/>
              </a:rPr>
              <a:t>následující odlišnosti</a:t>
            </a:r>
            <a:r>
              <a:rPr lang="cs-CZ" sz="3600" b="1" dirty="0" smtClean="0">
                <a:solidFill>
                  <a:srgbClr val="000000"/>
                </a:solidFill>
                <a:cs typeface="Calibri"/>
              </a:rPr>
              <a:t>:</a:t>
            </a:r>
            <a:br>
              <a:rPr lang="cs-CZ" sz="3600" b="1" dirty="0" smtClean="0">
                <a:solidFill>
                  <a:srgbClr val="000000"/>
                </a:solidFill>
                <a:cs typeface="Calibri"/>
              </a:rPr>
            </a:br>
            <a:r>
              <a:rPr lang="en-US" dirty="0">
                <a:cs typeface="Calibri Light" panose="020F0302020204030204" pitchFamily="34" charset="0"/>
              </a:rPr>
              <a:t/>
            </a:r>
            <a:br>
              <a:rPr lang="en-US" dirty="0">
                <a:cs typeface="Calibri Light" panose="020F030202020403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cs-CZ" dirty="0" smtClean="0"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8000" dirty="0" smtClean="0">
                <a:latin typeface="+mj-lt"/>
                <a:cs typeface="Times New Roman"/>
              </a:rPr>
              <a:t>Povinnost </a:t>
            </a:r>
            <a:r>
              <a:rPr lang="cs-CZ" sz="8000" dirty="0">
                <a:latin typeface="+mj-lt"/>
                <a:cs typeface="Times New Roman"/>
              </a:rPr>
              <a:t>ředitelů škol s TZ o</a:t>
            </a:r>
            <a:r>
              <a:rPr lang="x-none" sz="8000" dirty="0">
                <a:latin typeface="+mj-lt"/>
                <a:cs typeface="Times New Roman"/>
              </a:rPr>
              <a:t>známit výsledky školní přijímací zkoušky, pokud se konala, a celkový výsledek přijímacího řízení včetně </a:t>
            </a:r>
            <a:r>
              <a:rPr lang="x-none" sz="8000" b="1" dirty="0">
                <a:latin typeface="+mj-lt"/>
                <a:cs typeface="Times New Roman"/>
              </a:rPr>
              <a:t>pořadí, na kterém by se uchazeč umístil, a to zveřejněním seznamu uchazečů pod přiděleným registračním číslem, a</a:t>
            </a:r>
            <a:r>
              <a:rPr lang="cs-CZ" sz="8000" b="1" dirty="0">
                <a:latin typeface="+mj-lt"/>
                <a:cs typeface="Times New Roman"/>
              </a:rPr>
              <a:t> </a:t>
            </a:r>
            <a:r>
              <a:rPr lang="x-none" sz="8000" b="1" dirty="0">
                <a:latin typeface="+mj-lt"/>
                <a:cs typeface="Times New Roman"/>
              </a:rPr>
              <a:t>to do 15. února 2024.</a:t>
            </a:r>
            <a:r>
              <a:rPr lang="x-none" sz="8000" dirty="0">
                <a:latin typeface="+mj-lt"/>
                <a:cs typeface="Times New Roman"/>
              </a:rPr>
              <a:t> Tato povinnost se netýká oborů vzdělání Gymnázium se sportovní přípravou a </a:t>
            </a:r>
            <a:r>
              <a:rPr lang="x-none" sz="8000" b="1" dirty="0">
                <a:latin typeface="+mj-lt"/>
                <a:cs typeface="Times New Roman"/>
              </a:rPr>
              <a:t>nejde o rozhodnutí o</a:t>
            </a:r>
            <a:r>
              <a:rPr lang="cs-CZ" sz="8000" b="1" dirty="0">
                <a:latin typeface="+mj-lt"/>
                <a:cs typeface="Times New Roman"/>
              </a:rPr>
              <a:t> </a:t>
            </a:r>
            <a:r>
              <a:rPr lang="x-none" sz="8000" b="1" dirty="0">
                <a:latin typeface="+mj-lt"/>
                <a:cs typeface="Times New Roman"/>
              </a:rPr>
              <a:t>přijetí</a:t>
            </a:r>
            <a:r>
              <a:rPr lang="x-none" sz="8000" dirty="0">
                <a:latin typeface="+mj-lt"/>
                <a:cs typeface="Times New Roman"/>
              </a:rPr>
              <a:t>.</a:t>
            </a:r>
            <a:r>
              <a:rPr lang="cs-CZ" sz="8000" dirty="0">
                <a:latin typeface="+mj-lt"/>
                <a:cs typeface="Times New Roman"/>
              </a:rPr>
              <a:t> </a:t>
            </a:r>
            <a:endParaRPr lang="cs-CZ" sz="8000" dirty="0">
              <a:latin typeface="+mj-lt"/>
              <a:ea typeface="Calibri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8000" dirty="0">
                <a:latin typeface="+mj-lt"/>
                <a:cs typeface="Times New Roman"/>
              </a:rPr>
              <a:t>Možnost uchazečů </a:t>
            </a:r>
            <a:r>
              <a:rPr lang="x-none" sz="8000" dirty="0">
                <a:latin typeface="+mj-lt"/>
                <a:cs typeface="Times New Roman"/>
              </a:rPr>
              <a:t>podat přihlášku do oborů bez </a:t>
            </a:r>
            <a:r>
              <a:rPr lang="cs-CZ" sz="8000" dirty="0">
                <a:latin typeface="+mj-lt"/>
                <a:cs typeface="Times New Roman"/>
              </a:rPr>
              <a:t>TZ od 1. února do 20. února 2024. </a:t>
            </a:r>
            <a:r>
              <a:rPr lang="cs-CZ" sz="8000" b="1" dirty="0">
                <a:latin typeface="+mj-lt"/>
                <a:cs typeface="Times New Roman"/>
              </a:rPr>
              <a:t>Do přihlášky</a:t>
            </a:r>
            <a:r>
              <a:rPr lang="x-none" sz="8000" b="1" dirty="0">
                <a:latin typeface="+mj-lt"/>
                <a:cs typeface="Times New Roman"/>
              </a:rPr>
              <a:t> dle své priority zařadí i původně přihlášené obory vzdělání s </a:t>
            </a:r>
            <a:r>
              <a:rPr lang="cs-CZ" sz="8000" b="1" dirty="0">
                <a:latin typeface="+mj-lt"/>
                <a:cs typeface="Times New Roman"/>
              </a:rPr>
              <a:t>TZ</a:t>
            </a:r>
            <a:r>
              <a:rPr lang="x-none" sz="8000" b="1" dirty="0">
                <a:latin typeface="+mj-lt"/>
                <a:cs typeface="Times New Roman"/>
              </a:rPr>
              <a:t>. </a:t>
            </a:r>
            <a:endParaRPr lang="cs-CZ" sz="8000" b="1" dirty="0">
              <a:latin typeface="+mj-lt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x-none" sz="8000" dirty="0">
                <a:latin typeface="+mj-lt"/>
                <a:cs typeface="Times New Roman"/>
              </a:rPr>
              <a:t>Pokud </a:t>
            </a:r>
            <a:r>
              <a:rPr lang="cs-CZ" sz="8000" dirty="0">
                <a:latin typeface="+mj-lt"/>
                <a:cs typeface="Times New Roman"/>
              </a:rPr>
              <a:t>uchazeč </a:t>
            </a:r>
            <a:r>
              <a:rPr lang="x-none" sz="8000" dirty="0">
                <a:latin typeface="+mj-lt"/>
                <a:cs typeface="Times New Roman"/>
              </a:rPr>
              <a:t>nestanoví prioritu všech svých zvolených oborů vzdělání</a:t>
            </a:r>
            <a:r>
              <a:rPr lang="cs-CZ" sz="8000" dirty="0">
                <a:latin typeface="+mj-lt"/>
                <a:cs typeface="Times New Roman"/>
              </a:rPr>
              <a:t> (např. chybně podá novou přihlášku bez oborů vzdělání s TZ nebo nepodá novou přihlášku vůbec)</a:t>
            </a:r>
            <a:r>
              <a:rPr lang="x-none" sz="8000" dirty="0">
                <a:latin typeface="+mj-lt"/>
                <a:cs typeface="Times New Roman"/>
              </a:rPr>
              <a:t>, má právo stanovit správné pořadí dle priority až do </a:t>
            </a:r>
            <a:r>
              <a:rPr lang="x-none" sz="8000" b="1" dirty="0">
                <a:latin typeface="+mj-lt"/>
                <a:cs typeface="Times New Roman"/>
              </a:rPr>
              <a:t>15. března 2024 </a:t>
            </a:r>
            <a:r>
              <a:rPr lang="cs-CZ" sz="8000" dirty="0">
                <a:latin typeface="+mj-lt"/>
                <a:cs typeface="Times New Roman"/>
              </a:rPr>
              <a:t>– o tom je povinen jej prokazatelně informovat ředitel první školy v přihlášce podané k 30. listopadu 2023.</a:t>
            </a:r>
            <a:endParaRPr lang="cs-CZ" sz="8000" dirty="0">
              <a:latin typeface="+mj-lt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5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2979</Words>
  <Application>Microsoft Office PowerPoint</Application>
  <PresentationFormat>Předvádění na obrazovce (4:3)</PresentationFormat>
  <Paragraphs>203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Symbol</vt:lpstr>
      <vt:lpstr>Times New Roman</vt:lpstr>
      <vt:lpstr>Motiv sady Office</vt:lpstr>
      <vt:lpstr>   Informace pro rodiče vycházejících žáků   Školní rok: 2023/2024   pro školní rok 2024/2025       </vt:lpstr>
      <vt:lpstr>Co si zjistit, než vyplníme přihlášku: </vt:lpstr>
      <vt:lpstr>Informace vycházejí z ATLASU ŠKOLSTVÍ, který každý žák obdržel zdarma ve škole  a také z www stránek středních škol </vt:lpstr>
      <vt:lpstr>Poradenství k volbě povolání: </vt:lpstr>
      <vt:lpstr>Důležité odkazy:</vt:lpstr>
      <vt:lpstr>Hlavní principy nového přijímacího řízení na střední školy</vt:lpstr>
      <vt:lpstr>Hlavní principy nového přijímacího řízení na střední školy</vt:lpstr>
      <vt:lpstr>Obory vzdělání s talentovými zkouškami (TZ) </vt:lpstr>
      <vt:lpstr>Novela školského zákona stanovuje v přechodných ustanoveních následující odlišnosti:  </vt:lpstr>
      <vt:lpstr>Kritéria přijímacího řízení</vt:lpstr>
      <vt:lpstr>Nepovinnými náležitostmi vyhlášeného přijímacího řízení jsou: </vt:lpstr>
      <vt:lpstr>Vyhlášení prvního kola přijímacího řízení</vt:lpstr>
      <vt:lpstr>Požadované dokumenty</vt:lpstr>
      <vt:lpstr>Příloha – potvrzení od lékaře</vt:lpstr>
      <vt:lpstr>   Podání přihlášky do prvního kola   </vt:lpstr>
      <vt:lpstr>  Podání přihlášky do prvního kola  </vt:lpstr>
      <vt:lpstr>Podání přihlášky do prvního kola</vt:lpstr>
      <vt:lpstr>  Přílohy přihlášky   </vt:lpstr>
      <vt:lpstr>K podání přihlášky bude potřeba si připravit tyto dokumenty: </vt:lpstr>
      <vt:lpstr>Termín pro odeslání (podání) přihlášky </vt:lpstr>
      <vt:lpstr>  Listinná přihláška a její podání  </vt:lpstr>
      <vt:lpstr>Pozvánka k přijímací zkoušce </vt:lpstr>
      <vt:lpstr>Povinné přijímací zkoušky</vt:lpstr>
      <vt:lpstr>  Omluvení z termínu  </vt:lpstr>
      <vt:lpstr>Obory bez přijímací zkoušky</vt:lpstr>
      <vt:lpstr>Nepřijetí v 1. kole přijímacího řízení</vt:lpstr>
      <vt:lpstr>Odvolací řízení</vt:lpstr>
      <vt:lpstr>Vzdání se práva na přijetí </vt:lpstr>
      <vt:lpstr>TERMÍNY KONÁNÍ ZKOUŠEK </vt:lpstr>
      <vt:lpstr>Vyhodnocení výsledků</vt:lpstr>
      <vt:lpstr>Druhé kolo přijímacího řízení</vt:lpstr>
      <vt:lpstr> Třetí a další kola přijímacího řízení  </vt:lpstr>
      <vt:lpstr>Třetí a další kola přijímacího řízení</vt:lpstr>
      <vt:lpstr>Podrobné informace a odpovědi na dotazy najdete na: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Beseda pro rodiče vycházejících žáků   Školní rok: 2016/2017  15. 11. 2016    Informace zástupců SŠ pro žáky a rodiče</dc:title>
  <dc:creator>ali</dc:creator>
  <cp:lastModifiedBy>gomoal</cp:lastModifiedBy>
  <cp:revision>65</cp:revision>
  <dcterms:created xsi:type="dcterms:W3CDTF">2016-11-06T09:16:15Z</dcterms:created>
  <dcterms:modified xsi:type="dcterms:W3CDTF">2024-01-10T06:18:58Z</dcterms:modified>
</cp:coreProperties>
</file>